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4"/>
  </p:notesMasterIdLst>
  <p:sldIdLst>
    <p:sldId id="277" r:id="rId5"/>
    <p:sldId id="278" r:id="rId6"/>
    <p:sldId id="279" r:id="rId7"/>
    <p:sldId id="280" r:id="rId8"/>
    <p:sldId id="275" r:id="rId9"/>
    <p:sldId id="276" r:id="rId10"/>
    <p:sldId id="281" r:id="rId11"/>
    <p:sldId id="282" r:id="rId12"/>
    <p:sldId id="283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94" r:id="rId23"/>
    <p:sldId id="295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30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40"/>
  </p:normalViewPr>
  <p:slideViewPr>
    <p:cSldViewPr snapToGrid="0" snapToObjects="1">
      <p:cViewPr varScale="1">
        <p:scale>
          <a:sx n="71" d="100"/>
          <a:sy n="71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EA714-78A0-4BFD-828E-16BB8BEACE88}" type="datetimeFigureOut">
              <a:rPr lang="vi-VN" smtClean="0"/>
              <a:t>26/04/2020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32B69E-81E4-44B9-946B-A9014ED07AA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204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FD667A86-9D92-4B5F-9620-AB749A5E2D3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67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FBD8F59E-5955-4B05-AE55-9A858C19806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032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A691FA14-989D-4628-A183-D40D76D7B57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845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B3CD62D3-7F4C-4AC4-AF88-DA607FC7B4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6768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391C78AC-B468-4EC9-8676-C82B426DB1F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583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5921B2E0-A6EC-457F-8F0F-1C15EE1284F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830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4CF59340-745E-407D-9ACA-E18DB7C43F8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451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DEEC7CC6-204D-4224-8821-63831902D7F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1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48C3057F-3761-4C85-B3FB-643CB87AD30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997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78267ED5-1400-41FD-87A0-0B4F05FE644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68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1CD76D27-6F61-46D7-A92B-46D66C0556A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822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E143A5DE-5A67-432F-B565-51A02AC2744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578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/>
          </a:p>
        </p:txBody>
      </p:sp>
      <p:sp>
        <p:nvSpPr>
          <p:cNvPr id="3" name="Notes Placeholder 4"/>
          <p:cNvSpPr>
            <a:spLocks noGrp="1" noEditPoints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6"/>
          <p:cNvSpPr>
            <a:spLocks noGrp="1" noEditPoints="1"/>
          </p:cNvSpPr>
          <p:nvPr>
            <p:ph type="sldNum" sz="quarter" idx="5"/>
          </p:nvPr>
        </p:nvSpPr>
        <p:spPr/>
        <p:txBody>
          <a:bodyPr/>
          <a:lstStyle/>
          <a:p>
            <a:fld id="{537A2FAC-5641-4FC6-9086-44BF554BA0D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586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304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74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612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78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556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056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7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68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33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6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12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20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868D-6BA2-4772-A9BD-8FC74E1536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err="1"/>
              <a:t>Tình</a:t>
            </a:r>
            <a:r>
              <a:rPr lang="en-US"/>
              <a:t> </a:t>
            </a:r>
            <a:r>
              <a:rPr lang="en-US" err="1"/>
              <a:t>huống</a:t>
            </a:r>
            <a:r>
              <a:rPr lang="en-US"/>
              <a:t> AUB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B22317-4492-4260-831E-DA9C07D37F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24/4/2020</a:t>
            </a:r>
          </a:p>
        </p:txBody>
      </p:sp>
    </p:spTree>
    <p:extLst>
      <p:ext uri="{BB962C8B-B14F-4D97-AF65-F5344CB8AC3E}">
        <p14:creationId xmlns:p14="http://schemas.microsoft.com/office/powerpoint/2010/main" val="397328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6701" y="809469"/>
            <a:ext cx="10058400" cy="882921"/>
          </a:xfrm>
        </p:spPr>
        <p:txBody>
          <a:bodyPr>
            <a:normAutofit/>
          </a:bodyPr>
          <a:lstStyle/>
          <a:p>
            <a:r>
              <a:rPr lang="en-US" sz="2800" b="1" dirty="0" err="1"/>
              <a:t>Câu</a:t>
            </a:r>
            <a:r>
              <a:rPr lang="en-US" sz="2800" b="1" dirty="0"/>
              <a:t> 1:Bạn </a:t>
            </a:r>
            <a:r>
              <a:rPr lang="en-US" sz="2800" b="1" dirty="0" err="1"/>
              <a:t>nghĩ</a:t>
            </a:r>
            <a:r>
              <a:rPr lang="en-US" sz="2800" b="1" dirty="0"/>
              <a:t> </a:t>
            </a:r>
            <a:r>
              <a:rPr lang="en-US" sz="2800" b="1" dirty="0" err="1"/>
              <a:t>có</a:t>
            </a:r>
            <a:r>
              <a:rPr lang="en-US" sz="2800" b="1" dirty="0"/>
              <a:t> </a:t>
            </a:r>
            <a:r>
              <a:rPr lang="en-US" sz="2800" b="1" dirty="0" err="1"/>
              <a:t>cần</a:t>
            </a:r>
            <a:r>
              <a:rPr lang="en-US" sz="2800" b="1" dirty="0"/>
              <a:t> </a:t>
            </a:r>
            <a:r>
              <a:rPr lang="en-US" sz="2800" b="1" dirty="0" err="1"/>
              <a:t>tìm</a:t>
            </a:r>
            <a:r>
              <a:rPr lang="en-US" sz="2800" b="1" dirty="0"/>
              <a:t> </a:t>
            </a:r>
            <a:r>
              <a:rPr lang="en-US" sz="2800" b="1" dirty="0" err="1"/>
              <a:t>hiểu</a:t>
            </a:r>
            <a:r>
              <a:rPr lang="en-US" sz="2800" b="1" dirty="0"/>
              <a:t> </a:t>
            </a:r>
            <a:r>
              <a:rPr lang="en-US" sz="2800" b="1" dirty="0" err="1"/>
              <a:t>thêm</a:t>
            </a:r>
            <a:r>
              <a:rPr lang="en-US" sz="2800" b="1" dirty="0"/>
              <a:t> </a:t>
            </a:r>
            <a:r>
              <a:rPr lang="en-US" sz="2800" b="1" dirty="0" err="1"/>
              <a:t>về</a:t>
            </a:r>
            <a:r>
              <a:rPr lang="en-US" sz="2800" b="1" dirty="0"/>
              <a:t> </a:t>
            </a:r>
            <a:r>
              <a:rPr lang="en-US" sz="2800" b="1" dirty="0" err="1"/>
              <a:t>tiền</a:t>
            </a:r>
            <a:r>
              <a:rPr lang="en-US" sz="2800" b="1" dirty="0"/>
              <a:t> </a:t>
            </a:r>
            <a:r>
              <a:rPr lang="en-US" sz="2800" b="1" dirty="0" err="1"/>
              <a:t>căn</a:t>
            </a:r>
            <a:r>
              <a:rPr lang="en-US" sz="2800" b="1" dirty="0"/>
              <a:t> hay </a:t>
            </a:r>
            <a:r>
              <a:rPr lang="en-US" sz="2800" b="1" dirty="0" err="1"/>
              <a:t>bệnh</a:t>
            </a:r>
            <a:r>
              <a:rPr lang="en-US" sz="2800" b="1" dirty="0"/>
              <a:t> </a:t>
            </a:r>
            <a:r>
              <a:rPr lang="en-US" sz="2800" b="1" dirty="0" err="1"/>
              <a:t>sử</a:t>
            </a:r>
            <a:r>
              <a:rPr lang="en-US" sz="2800" b="1" dirty="0"/>
              <a:t> </a:t>
            </a:r>
            <a:r>
              <a:rPr lang="en-US" sz="2800" b="1" dirty="0" err="1"/>
              <a:t>của</a:t>
            </a:r>
            <a:r>
              <a:rPr lang="en-US" sz="2800" b="1" dirty="0"/>
              <a:t> BN </a:t>
            </a:r>
            <a:r>
              <a:rPr lang="en-US" sz="2800" b="1" dirty="0" err="1"/>
              <a:t>này</a:t>
            </a:r>
            <a:r>
              <a:rPr lang="en-US" sz="2800" b="1" dirty="0"/>
              <a:t> </a:t>
            </a:r>
            <a:r>
              <a:rPr lang="en-US" sz="2800" b="1" dirty="0" err="1"/>
              <a:t>không</a:t>
            </a:r>
            <a:r>
              <a:rPr lang="en-US" sz="2800" b="1" dirty="0"/>
              <a:t>? </a:t>
            </a:r>
            <a:r>
              <a:rPr lang="en-US" sz="2800" b="1" dirty="0" err="1"/>
              <a:t>Nếu</a:t>
            </a:r>
            <a:r>
              <a:rPr lang="en-US" sz="2800" b="1" dirty="0"/>
              <a:t> </a:t>
            </a:r>
            <a:r>
              <a:rPr lang="en-US" sz="2800" b="1" dirty="0" err="1"/>
              <a:t>có</a:t>
            </a:r>
            <a:r>
              <a:rPr lang="en-US" sz="2800" b="1" dirty="0"/>
              <a:t>, </a:t>
            </a:r>
            <a:r>
              <a:rPr lang="en-US" sz="2800" b="1" dirty="0" err="1"/>
              <a:t>nên</a:t>
            </a:r>
            <a:r>
              <a:rPr lang="en-US" sz="2800" b="1" dirty="0"/>
              <a:t> </a:t>
            </a:r>
            <a:r>
              <a:rPr lang="en-US" sz="2800" b="1" dirty="0" err="1"/>
              <a:t>hỏi</a:t>
            </a:r>
            <a:r>
              <a:rPr lang="en-US" sz="2800" b="1" dirty="0"/>
              <a:t> </a:t>
            </a:r>
            <a:r>
              <a:rPr lang="en-US" sz="2800" b="1" dirty="0" err="1"/>
              <a:t>điều</a:t>
            </a:r>
            <a:r>
              <a:rPr lang="en-US" sz="2800" b="1" dirty="0"/>
              <a:t> </a:t>
            </a:r>
            <a:r>
              <a:rPr lang="en-US" sz="2800" b="1" dirty="0" err="1"/>
              <a:t>gì</a:t>
            </a:r>
            <a:r>
              <a:rPr lang="en-US" sz="2800" b="1" dirty="0"/>
              <a:t>?</a:t>
            </a:r>
            <a:endParaRPr lang="vi-VN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6701" y="2369943"/>
            <a:ext cx="10058400" cy="4225727"/>
          </a:xfrm>
        </p:spPr>
        <p:txBody>
          <a:bodyPr>
            <a:noAutofit/>
          </a:bodyPr>
          <a:lstStyle/>
          <a:p>
            <a:r>
              <a:rPr lang="vi-VN" dirty="0"/>
              <a:t>+</a:t>
            </a:r>
            <a:r>
              <a:rPr lang="vi-VN" b="1" dirty="0"/>
              <a:t> </a:t>
            </a:r>
            <a:r>
              <a:rPr lang="vi-VN" dirty="0"/>
              <a:t>Thời gian so với chu kỳ:Theo chị chảy máu lần này có phải hành kinh không? Lần ra huyết này có giống máu kinh không? trong chu kỳ/ngoài chu kỳ/vừa trong vừa ngoài?</a:t>
            </a:r>
            <a:endParaRPr lang="en-US" dirty="0"/>
          </a:p>
          <a:p>
            <a:r>
              <a:rPr lang="vi-VN" dirty="0"/>
              <a:t>Hỏi tính chất chu kỳ: kinh đều không?</a:t>
            </a:r>
            <a:r>
              <a:rPr lang="en-US" dirty="0"/>
              <a:t> </a:t>
            </a:r>
            <a:r>
              <a:rPr lang="vi-VN" dirty="0"/>
              <a:t>Kinh chót? Kinh áp chót? chu kỳ bao nhiêu ngày? Hành kinh mấy ngày, bao nhiêu băng </a:t>
            </a:r>
            <a:r>
              <a:rPr lang="en-US" dirty="0" err="1"/>
              <a:t>vệ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vi-VN" dirty="0"/>
              <a:t>, mất máu lần này có giống những lần trước không</a:t>
            </a:r>
            <a:r>
              <a:rPr lang="en-US" dirty="0"/>
              <a:t>?</a:t>
            </a:r>
          </a:p>
          <a:p>
            <a:r>
              <a:rPr lang="vi-VN" dirty="0"/>
              <a:t>+ Tính chất máu của AUB: màu sắc? có máu cục không</a:t>
            </a:r>
            <a:r>
              <a:rPr lang="en-US" dirty="0"/>
              <a:t>?</a:t>
            </a:r>
          </a:p>
          <a:p>
            <a:r>
              <a:rPr lang="vi-VN" dirty="0"/>
              <a:t>+Ảnh hưởng tới cuộc sống BN: hoa mắt chóng mặt, mất tập trung,...</a:t>
            </a:r>
            <a:endParaRPr lang="en-US" dirty="0"/>
          </a:p>
          <a:p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Tại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sao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chị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nghĩ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chị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bị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tiền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mãn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  <a:p>
            <a:endParaRPr lang="en-US" sz="1600" dirty="0"/>
          </a:p>
          <a:p>
            <a:r>
              <a:rPr lang="vi-VN" sz="16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165176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2B0FC-ADED-46D6-A406-11AEEC092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855" y="443183"/>
            <a:ext cx="11752289" cy="6691164"/>
          </a:xfrm>
        </p:spPr>
        <p:txBody>
          <a:bodyPr>
            <a:normAutofit/>
          </a:bodyPr>
          <a:lstStyle/>
          <a:p>
            <a:r>
              <a:rPr lang="vi-VN" dirty="0"/>
              <a:t>+ Triệu chứng kèm theo:</a:t>
            </a:r>
            <a:endParaRPr lang="en-US" dirty="0"/>
          </a:p>
          <a:p>
            <a:pPr lvl="0"/>
            <a:r>
              <a:rPr lang="vi-VN" dirty="0"/>
              <a:t>Nghén</a:t>
            </a:r>
            <a:r>
              <a:rPr lang="en-US" dirty="0"/>
              <a:t>? </a:t>
            </a:r>
          </a:p>
          <a:p>
            <a:pPr lvl="0"/>
            <a:r>
              <a:rPr lang="vi-VN" dirty="0"/>
              <a:t>Đau hạ vị</a:t>
            </a:r>
            <a:r>
              <a:rPr lang="en-US" dirty="0"/>
              <a:t>?</a:t>
            </a:r>
            <a:r>
              <a:rPr lang="vi-VN" dirty="0"/>
              <a:t> 7 tính chất đau</a:t>
            </a:r>
            <a:r>
              <a:rPr lang="en-US" dirty="0"/>
              <a:t>?</a:t>
            </a:r>
          </a:p>
          <a:p>
            <a:pPr lvl="0"/>
            <a:r>
              <a:rPr lang="vi-VN" dirty="0"/>
              <a:t>Chán ăn</a:t>
            </a:r>
            <a:r>
              <a:rPr lang="en-US" dirty="0"/>
              <a:t>, </a:t>
            </a:r>
            <a:r>
              <a:rPr lang="vi-VN" dirty="0"/>
              <a:t>sụt cân, YTNC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ung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(</a:t>
            </a:r>
            <a:r>
              <a:rPr lang="vi-VN" dirty="0"/>
              <a:t>ĐTĐ, PCOS, ung thư trực tràng k</a:t>
            </a:r>
            <a:r>
              <a:rPr lang="en-US" dirty="0" err="1"/>
              <a:t>hông</a:t>
            </a:r>
            <a:r>
              <a:rPr lang="vi-VN" dirty="0"/>
              <a:t> polyp có tính di truyền)</a:t>
            </a:r>
            <a:endParaRPr lang="en-US" dirty="0"/>
          </a:p>
          <a:p>
            <a:pPr lvl="0"/>
            <a:r>
              <a:rPr lang="vi-VN" dirty="0"/>
              <a:t>XH da niêm CQ khác: cháy máu cam, xh da; XH từ lúc có kinh, tuổi dậy thì; tiền căn gia đình có bệnh RLĐM … </a:t>
            </a:r>
            <a:endParaRPr lang="en-US" dirty="0"/>
          </a:p>
          <a:p>
            <a:pPr lvl="0"/>
            <a:r>
              <a:rPr lang="vi-VN" dirty="0"/>
              <a:t>Sốt, ra huyết trắng? Tính chất? Ngứa, đỏ sưng vùng kín? Tiền căn điều trị lậu, giang mai?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suất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QHTD? </a:t>
            </a:r>
          </a:p>
          <a:p>
            <a:pPr lvl="0"/>
            <a:r>
              <a:rPr lang="vi-VN" dirty="0"/>
              <a:t>Tim nhanh, sụt cân, hồi hộp, khó ngủ/Tăng cân, mệt mỏi, ngủ nhiều</a:t>
            </a:r>
            <a:endParaRPr lang="en-US" dirty="0"/>
          </a:p>
          <a:p>
            <a:pPr lvl="0"/>
            <a:r>
              <a:rPr lang="vi-VN" dirty="0"/>
              <a:t>Sử dụng thuốc gần đây: COCs, POPs, thuốc kháng đông, thuốc hướng thần kinh</a:t>
            </a:r>
            <a:r>
              <a:rPr lang="en-US" dirty="0"/>
              <a:t>,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PPI, say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tàu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  <a:p>
            <a:pPr lvl="0"/>
            <a:r>
              <a:rPr lang="vi-VN" dirty="0"/>
              <a:t>Táo bón, tiểu lắt nhắt,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đau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ngực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ho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khó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thở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rối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loạn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tiêu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đau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bụng</a:t>
            </a:r>
            <a:r>
              <a:rPr lang="en-US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….</a:t>
            </a:r>
          </a:p>
          <a:p>
            <a:r>
              <a:rPr lang="vi-VN" smtClean="0">
                <a:latin typeface="Arial" panose="020B0604020202020204" pitchFamily="34" charset="0"/>
                <a:cs typeface="Arial" panose="020B0604020202020204" pitchFamily="34" charset="0"/>
              </a:rPr>
              <a:t> Đã </a:t>
            </a:r>
            <a:r>
              <a:rPr lang="vi-VN" smtClean="0"/>
              <a:t>đi </a:t>
            </a:r>
            <a:r>
              <a:rPr lang="vi-VN"/>
              <a:t>khám ở đâu?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Chẩn đoán và điều trị tr</a:t>
            </a:r>
            <a:r>
              <a:rPr lang="vi-VN">
                <a:cs typeface="Arial" panose="020B0604020202020204" pitchFamily="34" charset="0"/>
              </a:rPr>
              <a:t>ư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ớc đó?</a:t>
            </a:r>
          </a:p>
          <a:p>
            <a:pPr lvl="0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vi-VN" dirty="0"/>
              <a:t> </a:t>
            </a:r>
            <a:endParaRPr lang="en-US" sz="5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363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6663" y="2325419"/>
            <a:ext cx="10058400" cy="4023360"/>
          </a:xfrm>
        </p:spPr>
        <p:txBody>
          <a:bodyPr/>
          <a:lstStyle/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Khám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bao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lâu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đây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sổ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khám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-toa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 Type HPV?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Khám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dịnh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trước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đây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làm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siêu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âm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thường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ở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+ Chu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kì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sau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E-P?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thuốc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E-P?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+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Chấn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thương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vùng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chậu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đây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vi-V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56447" y="1089212"/>
            <a:ext cx="4329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/>
              <a:t>TIỀN CĂN:</a:t>
            </a:r>
            <a:endParaRPr lang="vi-VN" sz="3600" b="1"/>
          </a:p>
        </p:txBody>
      </p:sp>
    </p:spTree>
    <p:extLst>
      <p:ext uri="{BB962C8B-B14F-4D97-AF65-F5344CB8AC3E}">
        <p14:creationId xmlns:p14="http://schemas.microsoft.com/office/powerpoint/2010/main" val="2726370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thăm</a:t>
            </a:r>
            <a:r>
              <a:rPr lang="en-US" dirty="0"/>
              <a:t> </a:t>
            </a:r>
            <a:r>
              <a:rPr lang="en-US" dirty="0" err="1"/>
              <a:t>khám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2115558"/>
            <a:ext cx="10058400" cy="402336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Cường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androgen: </a:t>
            </a:r>
            <a:r>
              <a:rPr lang="vi-VN" dirty="0"/>
              <a:t>Rậm lông, rụng tóc, béo phì, mụn, dấu gai đen, hiếm muộn: PCOS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giáp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giáp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tuyến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giáp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to?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Hạch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bẹn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khám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phổi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… (metastasis)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Khám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trực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tràng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Khám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khối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u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vùng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gõ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đục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vùng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thấp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Khám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hội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thiếu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máu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(da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xanh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niêm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nhạt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móng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trắng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sọc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bóng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,..),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hội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huyết</a:t>
            </a:r>
            <a:endParaRPr lang="vi-V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288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Chẩn đoán: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AUB-L (SM); – I ? – M?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511" y="409695"/>
            <a:ext cx="7946902" cy="558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621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211" y="263527"/>
            <a:ext cx="10058400" cy="1450757"/>
          </a:xfrm>
        </p:spPr>
        <p:txBody>
          <a:bodyPr/>
          <a:lstStyle/>
          <a:p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: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1631" y="2010626"/>
            <a:ext cx="7022123" cy="4023360"/>
          </a:xfrm>
        </p:spPr>
        <p:txBody>
          <a:bodyPr/>
          <a:lstStyle/>
          <a:p>
            <a:r>
              <a:rPr lang="en-US" err="1"/>
              <a:t>Đề</a:t>
            </a:r>
            <a:r>
              <a:rPr lang="en-US"/>
              <a:t> </a:t>
            </a:r>
            <a:r>
              <a:rPr lang="en-US" smtClean="0"/>
              <a:t>nghị: </a:t>
            </a:r>
            <a:r>
              <a:rPr lang="en-US" dirty="0"/>
              <a:t>SIS</a:t>
            </a:r>
            <a:r>
              <a:rPr lang="en-US"/>
              <a:t>, </a:t>
            </a:r>
            <a:r>
              <a:rPr lang="en-US" smtClean="0"/>
              <a:t>b-HCG</a:t>
            </a:r>
            <a:r>
              <a:rPr lang="en-US" dirty="0"/>
              <a:t>,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 </a:t>
            </a:r>
          </a:p>
          <a:p>
            <a:r>
              <a:rPr lang="en-US" smtClean="0"/>
              <a:t>Điều trị: </a:t>
            </a:r>
          </a:p>
          <a:p>
            <a:r>
              <a:rPr lang="en-US" smtClean="0"/>
              <a:t>- </a:t>
            </a:r>
            <a:r>
              <a:rPr lang="en-US"/>
              <a:t>Ngưng thuốc </a:t>
            </a:r>
            <a:r>
              <a:rPr lang="en-US" smtClean="0"/>
              <a:t>E-P</a:t>
            </a:r>
          </a:p>
          <a:p>
            <a:r>
              <a:rPr lang="en-US" smtClean="0"/>
              <a:t>- Cắt u xơ cơ tử cung dưới niêm mạc bằng lưỡi cắt cao tần đơn cực qua nội soi buồng tử cung </a:t>
            </a:r>
            <a:r>
              <a:rPr lang="en-US" smtClean="0">
                <a:sym typeface="Wingdings" panose="05000000000000000000" pitchFamily="2" charset="2"/>
              </a:rPr>
              <a:t> giải phẫu bệnh lý</a:t>
            </a:r>
          </a:p>
          <a:p>
            <a:r>
              <a:rPr lang="en-US" smtClean="0">
                <a:sym typeface="Wingdings" panose="05000000000000000000" pitchFamily="2" charset="2"/>
              </a:rPr>
              <a:t>- Tái khám sau</a:t>
            </a:r>
            <a:endParaRPr lang="en-US"/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449067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DE917-CB2F-4509-B301-B49E7A8A1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0813" y="5633086"/>
            <a:ext cx="5051106" cy="5848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err="1">
                <a:solidFill>
                  <a:schemeClr val="bg1"/>
                </a:solidFill>
              </a:rPr>
              <a:t>Bạn</a:t>
            </a:r>
            <a:r>
              <a:rPr lang="en-US" sz="240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nghĩ</a:t>
            </a:r>
            <a:r>
              <a:rPr lang="en-US" sz="240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gì</a:t>
            </a:r>
            <a:r>
              <a:rPr lang="en-US" sz="240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kết</a:t>
            </a:r>
            <a:r>
              <a:rPr lang="en-US" sz="240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quả</a:t>
            </a:r>
            <a:r>
              <a:rPr lang="en-US" sz="240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này</a:t>
            </a:r>
            <a:r>
              <a:rPr lang="en-US" sz="2400">
                <a:solidFill>
                  <a:schemeClr val="bg1"/>
                </a:solidFill>
              </a:rPr>
              <a:t> ?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A89CBF9-718A-4E4D-82F6-4954AD6D8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" t="9908" b="48368"/>
          <a:stretch/>
        </p:blipFill>
        <p:spPr>
          <a:xfrm>
            <a:off x="365308" y="2014582"/>
            <a:ext cx="5450276" cy="41030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B1CAE0-F1CF-493A-A210-681329F139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" t="16665" r="5439"/>
          <a:stretch/>
        </p:blipFill>
        <p:spPr>
          <a:xfrm>
            <a:off x="6288357" y="2032938"/>
            <a:ext cx="5476017" cy="362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745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huống</a:t>
            </a:r>
            <a:r>
              <a:rPr lang="en-US" dirty="0"/>
              <a:t> 3:</a:t>
            </a:r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44 </a:t>
            </a:r>
            <a:r>
              <a:rPr lang="en-US" dirty="0" err="1"/>
              <a:t>tuổi</a:t>
            </a:r>
            <a:r>
              <a:rPr lang="en-US" dirty="0"/>
              <a:t>, para 2002. </a:t>
            </a:r>
            <a:r>
              <a:rPr lang="en-US" b="1" dirty="0" err="1"/>
              <a:t>Bệnh</a:t>
            </a:r>
            <a:r>
              <a:rPr lang="en-US" b="1" dirty="0"/>
              <a:t> </a:t>
            </a:r>
            <a:r>
              <a:rPr lang="en-US" b="1" dirty="0" err="1"/>
              <a:t>nhân</a:t>
            </a:r>
            <a:r>
              <a:rPr lang="en-US" b="1" dirty="0"/>
              <a:t> </a:t>
            </a:r>
            <a:r>
              <a:rPr lang="en-US" b="1" dirty="0" err="1"/>
              <a:t>có</a:t>
            </a:r>
            <a:r>
              <a:rPr lang="en-US" b="1" dirty="0"/>
              <a:t> </a:t>
            </a:r>
            <a:r>
              <a:rPr lang="en-US" b="1" dirty="0" err="1"/>
              <a:t>biểu</a:t>
            </a:r>
            <a:r>
              <a:rPr lang="en-US" b="1" dirty="0"/>
              <a:t> </a:t>
            </a:r>
            <a:r>
              <a:rPr lang="en-US" b="1" dirty="0" err="1"/>
              <a:t>hiển</a:t>
            </a:r>
            <a:r>
              <a:rPr lang="en-US" b="1" dirty="0"/>
              <a:t> ra </a:t>
            </a:r>
            <a:r>
              <a:rPr lang="en-US" b="1" dirty="0" err="1"/>
              <a:t>huyết</a:t>
            </a:r>
            <a:r>
              <a:rPr lang="en-US" b="1" dirty="0"/>
              <a:t> </a:t>
            </a:r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đạo</a:t>
            </a:r>
            <a:r>
              <a:rPr lang="en-US" b="1" dirty="0"/>
              <a:t> 2 </a:t>
            </a:r>
            <a:r>
              <a:rPr lang="en-US" b="1" dirty="0" err="1"/>
              <a:t>lần</a:t>
            </a:r>
            <a:r>
              <a:rPr lang="en-US" b="1" dirty="0"/>
              <a:t> </a:t>
            </a:r>
            <a:r>
              <a:rPr lang="en-US" b="1" dirty="0" err="1"/>
              <a:t>trong</a:t>
            </a:r>
            <a:r>
              <a:rPr lang="en-US" b="1" dirty="0"/>
              <a:t> 1 </a:t>
            </a:r>
            <a:r>
              <a:rPr lang="en-US" b="1" dirty="0" err="1"/>
              <a:t>tháng</a:t>
            </a:r>
            <a:r>
              <a:rPr lang="en-US" b="1" dirty="0"/>
              <a:t> </a:t>
            </a:r>
            <a:r>
              <a:rPr lang="en-US" b="1" dirty="0" err="1"/>
              <a:t>sau</a:t>
            </a:r>
            <a:r>
              <a:rPr lang="en-US" b="1" dirty="0"/>
              <a:t> </a:t>
            </a:r>
            <a:r>
              <a:rPr lang="en-US" b="1" dirty="0" err="1"/>
              <a:t>đặt</a:t>
            </a:r>
            <a:r>
              <a:rPr lang="en-US" b="1" dirty="0"/>
              <a:t> que </a:t>
            </a:r>
            <a:r>
              <a:rPr lang="en-US" b="1" dirty="0" err="1"/>
              <a:t>cấy</a:t>
            </a:r>
            <a:r>
              <a:rPr lang="en-US" b="1" dirty="0"/>
              <a:t> </a:t>
            </a:r>
            <a:r>
              <a:rPr lang="en-US" b="1" dirty="0" err="1"/>
              <a:t>Implanon</a:t>
            </a:r>
            <a:r>
              <a:rPr lang="en-US" b="1" dirty="0"/>
              <a:t> 2 </a:t>
            </a:r>
            <a:r>
              <a:rPr lang="en-US" b="1" dirty="0" err="1"/>
              <a:t>năm</a:t>
            </a:r>
            <a:r>
              <a:rPr lang="en-US" b="1" dirty="0"/>
              <a:t>.</a:t>
            </a:r>
          </a:p>
          <a:p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- Bn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rối</a:t>
            </a:r>
            <a:r>
              <a:rPr lang="en-US" dirty="0"/>
              <a:t> </a:t>
            </a:r>
            <a:r>
              <a:rPr lang="en-US" dirty="0" err="1"/>
              <a:t>loạn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đình</a:t>
            </a:r>
            <a:r>
              <a:rPr lang="en-US" dirty="0"/>
              <a:t>,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thuốc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trị</a:t>
            </a:r>
            <a:endParaRPr lang="en-US" dirty="0"/>
          </a:p>
          <a:p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năm</a:t>
            </a:r>
            <a:r>
              <a:rPr lang="en-US" dirty="0"/>
              <a:t> 42 </a:t>
            </a:r>
            <a:r>
              <a:rPr lang="en-US" dirty="0" err="1"/>
              <a:t>tuổi</a:t>
            </a:r>
            <a:r>
              <a:rPr lang="en-US" dirty="0"/>
              <a:t>, Bn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nạo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buồng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 </a:t>
            </a:r>
            <a:r>
              <a:rPr lang="en-US" dirty="0" err="1"/>
              <a:t>bào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điển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.</a:t>
            </a:r>
          </a:p>
          <a:p>
            <a:r>
              <a:rPr lang="en-US" dirty="0"/>
              <a:t>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nạo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, Bn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khuyến</a:t>
            </a:r>
            <a:r>
              <a:rPr lang="en-US" dirty="0"/>
              <a:t> </a:t>
            </a:r>
            <a:r>
              <a:rPr lang="en-US" dirty="0" err="1"/>
              <a:t>khích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que </a:t>
            </a:r>
            <a:r>
              <a:rPr lang="en-US" dirty="0" err="1"/>
              <a:t>cấy</a:t>
            </a:r>
            <a:r>
              <a:rPr lang="en-US" dirty="0"/>
              <a:t> </a:t>
            </a:r>
            <a:r>
              <a:rPr lang="en-US" dirty="0" err="1"/>
              <a:t>Implanon</a:t>
            </a:r>
            <a:r>
              <a:rPr lang="en-US" dirty="0"/>
              <a:t> </a:t>
            </a:r>
          </a:p>
          <a:p>
            <a:r>
              <a:rPr lang="en-US" dirty="0" err="1"/>
              <a:t>Đặt</a:t>
            </a:r>
            <a:r>
              <a:rPr lang="en-US" dirty="0"/>
              <a:t> que </a:t>
            </a:r>
            <a:r>
              <a:rPr lang="en-US" dirty="0" err="1"/>
              <a:t>cấy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3 </a:t>
            </a:r>
            <a:r>
              <a:rPr lang="en-US" dirty="0" err="1"/>
              <a:t>tháng</a:t>
            </a:r>
            <a:r>
              <a:rPr lang="en-US" dirty="0"/>
              <a:t>, Bn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tòan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đi</a:t>
            </a:r>
            <a:r>
              <a:rPr lang="en-US" dirty="0"/>
              <a:t>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sức</a:t>
            </a:r>
            <a:r>
              <a:rPr lang="en-US" dirty="0"/>
              <a:t> </a:t>
            </a:r>
            <a:r>
              <a:rPr lang="en-US" dirty="0" err="1"/>
              <a:t>khỏe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gói</a:t>
            </a:r>
            <a:r>
              <a:rPr lang="en-US" dirty="0"/>
              <a:t>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sức</a:t>
            </a:r>
            <a:r>
              <a:rPr lang="en-US" dirty="0"/>
              <a:t> </a:t>
            </a:r>
            <a:r>
              <a:rPr lang="en-US" dirty="0" err="1"/>
              <a:t>khỏe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(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quát</a:t>
            </a:r>
            <a:r>
              <a:rPr lang="en-US" dirty="0"/>
              <a:t>, </a:t>
            </a:r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bụng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phết</a:t>
            </a:r>
            <a:r>
              <a:rPr lang="en-US" dirty="0"/>
              <a:t> </a:t>
            </a:r>
            <a:r>
              <a:rPr lang="en-US" dirty="0" err="1"/>
              <a:t>mỏng</a:t>
            </a:r>
            <a:r>
              <a:rPr lang="en-US" dirty="0"/>
              <a:t> CTC).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0508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pPr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Tình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tại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nhân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khỏe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thỉnh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thỏang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chóng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mặt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kéo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dài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3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rồi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hết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21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biểu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giống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hơn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Calibri" panose="020F0502020204030204" pitchFamily="34" charset="0"/>
              <a:buChar char="-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xét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nghiệm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giới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bình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46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khoa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đợt</a:t>
            </a:r>
            <a:r>
              <a:rPr lang="en-US" dirty="0"/>
              <a:t> 2)</a:t>
            </a:r>
          </a:p>
        </p:txBody>
      </p:sp>
      <p:sp>
        <p:nvSpPr>
          <p:cNvPr id="4" name="Content Placeholder 3"/>
          <p:cNvSpPr>
            <a:spLocks noGrp="1" noEditPoints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dAP</a:t>
            </a:r>
            <a:r>
              <a:rPr lang="en-US" dirty="0"/>
              <a:t> = 45mm</a:t>
            </a:r>
          </a:p>
          <a:p>
            <a:r>
              <a:rPr lang="en-US" dirty="0"/>
              <a:t>-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ngã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,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đều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8mm</a:t>
            </a:r>
          </a:p>
          <a:p>
            <a:r>
              <a:rPr lang="en-US" dirty="0"/>
              <a:t>- 2 </a:t>
            </a:r>
            <a:r>
              <a:rPr lang="en-US" dirty="0" err="1"/>
              <a:t>buồng</a:t>
            </a:r>
            <a:r>
              <a:rPr lang="en-US" dirty="0"/>
              <a:t> </a:t>
            </a:r>
            <a:r>
              <a:rPr lang="en-US" dirty="0" err="1"/>
              <a:t>trứng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thường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87814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17893"/>
            <a:ext cx="10515600" cy="1325563"/>
          </a:xfrm>
        </p:spPr>
        <p:txBody>
          <a:bodyPr/>
          <a:lstStyle/>
          <a:p>
            <a:r>
              <a:rPr lang="en-US" err="1"/>
              <a:t>Tình</a:t>
            </a:r>
            <a:r>
              <a:rPr lang="en-US"/>
              <a:t> </a:t>
            </a:r>
            <a:r>
              <a:rPr lang="en-US" err="1"/>
              <a:t>huống</a:t>
            </a:r>
            <a:r>
              <a:rPr lang="en-US"/>
              <a:t>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43456"/>
            <a:ext cx="10515600" cy="5419344"/>
          </a:xfrm>
        </p:spPr>
        <p:txBody>
          <a:bodyPr vert="horz" lIns="0" tIns="45720" rIns="0" bIns="45720" rtlCol="0" anchor="t">
            <a:normAutofit/>
          </a:bodyPr>
          <a:lstStyle/>
          <a:p>
            <a:pPr algn="just"/>
            <a:r>
              <a:rPr lang="en-US" err="1"/>
              <a:t>Bé</a:t>
            </a:r>
            <a:r>
              <a:rPr lang="en-US"/>
              <a:t> 15 </a:t>
            </a:r>
            <a:r>
              <a:rPr lang="en-US" err="1"/>
              <a:t>tuổi</a:t>
            </a:r>
            <a:r>
              <a:rPr lang="en-US"/>
              <a:t>, </a:t>
            </a:r>
            <a:r>
              <a:rPr lang="en-US" err="1"/>
              <a:t>khám</a:t>
            </a:r>
            <a:r>
              <a:rPr lang="en-US"/>
              <a:t> </a:t>
            </a:r>
            <a:r>
              <a:rPr lang="en-US" err="1"/>
              <a:t>vì</a:t>
            </a:r>
            <a:r>
              <a:rPr lang="en-US"/>
              <a:t> </a:t>
            </a:r>
            <a:r>
              <a:rPr lang="en-US" err="1"/>
              <a:t>xuất</a:t>
            </a:r>
            <a:r>
              <a:rPr lang="en-US"/>
              <a:t> </a:t>
            </a:r>
            <a:r>
              <a:rPr lang="en-US" err="1"/>
              <a:t>huyết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bất</a:t>
            </a:r>
            <a:r>
              <a:rPr lang="en-US"/>
              <a:t> </a:t>
            </a:r>
            <a:r>
              <a:rPr lang="en-US" err="1"/>
              <a:t>thường</a:t>
            </a:r>
            <a:endParaRPr lang="en-US"/>
          </a:p>
          <a:p>
            <a:pPr algn="just"/>
            <a:r>
              <a:rPr lang="en-US" err="1"/>
              <a:t>Bắt</a:t>
            </a:r>
            <a:r>
              <a:rPr lang="en-US"/>
              <a:t> </a:t>
            </a:r>
            <a:r>
              <a:rPr lang="en-US" err="1"/>
              <a:t>đầu</a:t>
            </a:r>
            <a:r>
              <a:rPr lang="en-US"/>
              <a:t> </a:t>
            </a:r>
            <a:r>
              <a:rPr lang="en-US" err="1"/>
              <a:t>thấy</a:t>
            </a:r>
            <a:r>
              <a:rPr lang="en-US"/>
              <a:t> </a:t>
            </a:r>
            <a:r>
              <a:rPr lang="en-US" err="1"/>
              <a:t>phát</a:t>
            </a:r>
            <a:r>
              <a:rPr lang="en-US"/>
              <a:t> </a:t>
            </a:r>
            <a:r>
              <a:rPr lang="en-US" err="1"/>
              <a:t>triển</a:t>
            </a:r>
            <a:r>
              <a:rPr lang="en-US"/>
              <a:t> </a:t>
            </a:r>
            <a:r>
              <a:rPr lang="en-US" err="1"/>
              <a:t>vú</a:t>
            </a:r>
            <a:r>
              <a:rPr lang="en-US"/>
              <a:t> </a:t>
            </a:r>
            <a:r>
              <a:rPr lang="en-US" err="1"/>
              <a:t>từ</a:t>
            </a:r>
            <a:r>
              <a:rPr lang="en-US"/>
              <a:t> </a:t>
            </a:r>
            <a:r>
              <a:rPr lang="en-US" err="1"/>
              <a:t>năm</a:t>
            </a:r>
            <a:r>
              <a:rPr lang="en-US"/>
              <a:t> 11 </a:t>
            </a:r>
            <a:r>
              <a:rPr lang="en-US" err="1"/>
              <a:t>tuổi</a:t>
            </a:r>
            <a:endParaRPr lang="en-US"/>
          </a:p>
          <a:p>
            <a:pPr algn="just"/>
            <a:r>
              <a:rPr lang="en-US" err="1"/>
              <a:t>Hành</a:t>
            </a:r>
            <a:r>
              <a:rPr lang="en-US"/>
              <a:t> </a:t>
            </a:r>
            <a:r>
              <a:rPr lang="en-US" err="1"/>
              <a:t>kinh</a:t>
            </a:r>
            <a:r>
              <a:rPr lang="en-US"/>
              <a:t> </a:t>
            </a:r>
            <a:r>
              <a:rPr lang="en-US" err="1"/>
              <a:t>lần</a:t>
            </a:r>
            <a:r>
              <a:rPr lang="en-US"/>
              <a:t> </a:t>
            </a:r>
            <a:r>
              <a:rPr lang="en-US" err="1"/>
              <a:t>đầu</a:t>
            </a:r>
            <a:r>
              <a:rPr lang="en-US"/>
              <a:t> </a:t>
            </a:r>
            <a:r>
              <a:rPr lang="en-US" err="1"/>
              <a:t>năm</a:t>
            </a:r>
            <a:r>
              <a:rPr lang="en-US"/>
              <a:t> 12 </a:t>
            </a:r>
            <a:r>
              <a:rPr lang="en-US" err="1"/>
              <a:t>tuổi</a:t>
            </a:r>
            <a:r>
              <a:rPr lang="en-US"/>
              <a:t> </a:t>
            </a:r>
          </a:p>
          <a:p>
            <a:pPr algn="just"/>
            <a:r>
              <a:rPr lang="en-US"/>
              <a:t>Trong 6 </a:t>
            </a:r>
            <a:r>
              <a:rPr lang="en-US" err="1"/>
              <a:t>tháng</a:t>
            </a:r>
            <a:r>
              <a:rPr lang="en-US"/>
              <a:t> </a:t>
            </a:r>
            <a:r>
              <a:rPr lang="en-US" err="1"/>
              <a:t>đầu</a:t>
            </a:r>
            <a:r>
              <a:rPr lang="en-US"/>
              <a:t>, chu </a:t>
            </a:r>
            <a:r>
              <a:rPr lang="en-US" err="1"/>
              <a:t>kì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đều</a:t>
            </a:r>
            <a:r>
              <a:rPr lang="en-US"/>
              <a:t>, </a:t>
            </a:r>
            <a:r>
              <a:rPr lang="en-US" err="1"/>
              <a:t>hành</a:t>
            </a:r>
            <a:r>
              <a:rPr lang="en-US"/>
              <a:t> </a:t>
            </a:r>
            <a:r>
              <a:rPr lang="en-US" err="1"/>
              <a:t>kinh</a:t>
            </a:r>
            <a:r>
              <a:rPr lang="en-US"/>
              <a:t> ≤ 5 </a:t>
            </a:r>
            <a:r>
              <a:rPr lang="en-US" err="1"/>
              <a:t>ngày</a:t>
            </a:r>
            <a:endParaRPr lang="en-US"/>
          </a:p>
          <a:p>
            <a:pPr algn="just"/>
            <a:r>
              <a:rPr lang="en-US"/>
              <a:t>Sau </a:t>
            </a:r>
            <a:r>
              <a:rPr lang="en-US" err="1"/>
              <a:t>đó</a:t>
            </a:r>
            <a:r>
              <a:rPr lang="en-US"/>
              <a:t>, chu </a:t>
            </a:r>
            <a:r>
              <a:rPr lang="en-US" err="1"/>
              <a:t>kì</a:t>
            </a:r>
            <a:r>
              <a:rPr lang="en-US"/>
              <a:t> </a:t>
            </a:r>
            <a:r>
              <a:rPr lang="en-US" err="1"/>
              <a:t>đều</a:t>
            </a:r>
            <a:r>
              <a:rPr lang="en-US"/>
              <a:t>, 28 </a:t>
            </a:r>
            <a:r>
              <a:rPr lang="en-US" err="1"/>
              <a:t>ngày</a:t>
            </a:r>
            <a:r>
              <a:rPr lang="en-US"/>
              <a:t>, </a:t>
            </a:r>
            <a:r>
              <a:rPr lang="en-US" err="1"/>
              <a:t>dài</a:t>
            </a:r>
            <a:r>
              <a:rPr lang="en-US"/>
              <a:t> 3 </a:t>
            </a:r>
            <a:r>
              <a:rPr lang="en-US" err="1"/>
              <a:t>ngày</a:t>
            </a:r>
            <a:r>
              <a:rPr lang="en-US"/>
              <a:t>, </a:t>
            </a:r>
            <a:r>
              <a:rPr lang="en-US" err="1"/>
              <a:t>lượng</a:t>
            </a:r>
            <a:r>
              <a:rPr lang="en-US"/>
              <a:t> </a:t>
            </a:r>
            <a:r>
              <a:rPr lang="en-US" err="1"/>
              <a:t>bình</a:t>
            </a:r>
            <a:r>
              <a:rPr lang="en-US"/>
              <a:t> </a:t>
            </a:r>
            <a:r>
              <a:rPr lang="en-US" err="1"/>
              <a:t>thường</a:t>
            </a:r>
            <a:endParaRPr lang="en-US"/>
          </a:p>
          <a:p>
            <a:pPr algn="just"/>
            <a:r>
              <a:rPr lang="en-US"/>
              <a:t>3 </a:t>
            </a:r>
            <a:r>
              <a:rPr lang="en-US" err="1"/>
              <a:t>lần</a:t>
            </a:r>
            <a:r>
              <a:rPr lang="en-US"/>
              <a:t> </a:t>
            </a:r>
            <a:r>
              <a:rPr lang="en-US" err="1"/>
              <a:t>hành</a:t>
            </a:r>
            <a:r>
              <a:rPr lang="en-US"/>
              <a:t> </a:t>
            </a:r>
            <a:r>
              <a:rPr lang="en-US" err="1"/>
              <a:t>kinh</a:t>
            </a:r>
            <a:r>
              <a:rPr lang="en-US"/>
              <a:t> </a:t>
            </a:r>
            <a:r>
              <a:rPr lang="en-US" err="1"/>
              <a:t>gần</a:t>
            </a:r>
            <a:r>
              <a:rPr lang="en-US"/>
              <a:t> </a:t>
            </a:r>
            <a:r>
              <a:rPr lang="en-US" err="1"/>
              <a:t>đây</a:t>
            </a:r>
            <a:r>
              <a:rPr lang="en-US"/>
              <a:t> </a:t>
            </a:r>
            <a:r>
              <a:rPr lang="en-US" err="1"/>
              <a:t>bé</a:t>
            </a:r>
            <a:r>
              <a:rPr lang="en-US"/>
              <a:t> </a:t>
            </a:r>
            <a:r>
              <a:rPr lang="en-US" err="1"/>
              <a:t>thấy</a:t>
            </a:r>
            <a:r>
              <a:rPr lang="en-US"/>
              <a:t> ra </a:t>
            </a:r>
            <a:r>
              <a:rPr lang="en-US" err="1"/>
              <a:t>kinh</a:t>
            </a:r>
            <a:r>
              <a:rPr lang="en-US"/>
              <a:t> </a:t>
            </a:r>
            <a:r>
              <a:rPr lang="en-US" err="1"/>
              <a:t>vẫn</a:t>
            </a:r>
            <a:r>
              <a:rPr lang="en-US"/>
              <a:t> </a:t>
            </a:r>
            <a:r>
              <a:rPr lang="en-US" err="1"/>
              <a:t>đúng</a:t>
            </a:r>
            <a:r>
              <a:rPr lang="en-US"/>
              <a:t> </a:t>
            </a:r>
            <a:r>
              <a:rPr lang="en-US" err="1"/>
              <a:t>ngày</a:t>
            </a:r>
            <a:r>
              <a:rPr lang="en-US"/>
              <a:t>, </a:t>
            </a:r>
            <a:r>
              <a:rPr lang="en-US" err="1"/>
              <a:t>nhưng</a:t>
            </a:r>
            <a:r>
              <a:rPr lang="en-US"/>
              <a:t> </a:t>
            </a:r>
            <a:r>
              <a:rPr lang="en-US" err="1"/>
              <a:t>lượng</a:t>
            </a:r>
            <a:r>
              <a:rPr lang="en-US"/>
              <a:t> </a:t>
            </a:r>
            <a:r>
              <a:rPr lang="en-US" err="1"/>
              <a:t>nhiều</a:t>
            </a:r>
            <a:r>
              <a:rPr lang="en-US"/>
              <a:t>, </a:t>
            </a:r>
            <a:r>
              <a:rPr lang="en-US" err="1"/>
              <a:t>lúc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cục</a:t>
            </a:r>
            <a:r>
              <a:rPr lang="en-US"/>
              <a:t> </a:t>
            </a:r>
            <a:r>
              <a:rPr lang="en-US" err="1"/>
              <a:t>máu</a:t>
            </a:r>
            <a:r>
              <a:rPr lang="en-US"/>
              <a:t> </a:t>
            </a:r>
            <a:r>
              <a:rPr lang="en-US" err="1"/>
              <a:t>đông</a:t>
            </a:r>
            <a:r>
              <a:rPr lang="en-US"/>
              <a:t>, </a:t>
            </a:r>
            <a:r>
              <a:rPr lang="en-US" err="1"/>
              <a:t>lúc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, </a:t>
            </a:r>
            <a:r>
              <a:rPr lang="en-US" err="1"/>
              <a:t>kéo</a:t>
            </a:r>
            <a:r>
              <a:rPr lang="en-US"/>
              <a:t> </a:t>
            </a:r>
            <a:r>
              <a:rPr lang="en-US" err="1"/>
              <a:t>dài</a:t>
            </a:r>
            <a:r>
              <a:rPr lang="en-US"/>
              <a:t>. </a:t>
            </a:r>
            <a:r>
              <a:rPr lang="en-US" err="1"/>
              <a:t>Riêng</a:t>
            </a:r>
            <a:r>
              <a:rPr lang="en-US"/>
              <a:t> </a:t>
            </a:r>
            <a:r>
              <a:rPr lang="en-US" err="1"/>
              <a:t>lần</a:t>
            </a:r>
            <a:r>
              <a:rPr lang="en-US"/>
              <a:t> </a:t>
            </a:r>
            <a:r>
              <a:rPr lang="en-US" err="1"/>
              <a:t>này</a:t>
            </a:r>
            <a:r>
              <a:rPr lang="en-US"/>
              <a:t>, </a:t>
            </a:r>
            <a:r>
              <a:rPr lang="en-US" err="1"/>
              <a:t>kinh</a:t>
            </a:r>
            <a:r>
              <a:rPr lang="en-US"/>
              <a:t> </a:t>
            </a:r>
            <a:r>
              <a:rPr lang="en-US" err="1"/>
              <a:t>đã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đến</a:t>
            </a:r>
            <a:r>
              <a:rPr lang="en-US"/>
              <a:t> N</a:t>
            </a:r>
            <a:r>
              <a:rPr lang="en-US" baseline="-25000"/>
              <a:t>15</a:t>
            </a:r>
            <a:r>
              <a:rPr lang="en-US"/>
              <a:t>,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chiều</a:t>
            </a:r>
            <a:r>
              <a:rPr lang="en-US"/>
              <a:t> </a:t>
            </a:r>
            <a:r>
              <a:rPr lang="en-US" err="1"/>
              <a:t>hướng</a:t>
            </a:r>
            <a:r>
              <a:rPr lang="en-US"/>
              <a:t> </a:t>
            </a:r>
            <a:r>
              <a:rPr lang="en-US" err="1"/>
              <a:t>giảm</a:t>
            </a:r>
            <a:endParaRPr lang="en-US"/>
          </a:p>
          <a:p>
            <a:pPr algn="just"/>
            <a:r>
              <a:rPr lang="en-US"/>
              <a:t>Da </a:t>
            </a:r>
            <a:r>
              <a:rPr lang="en-US" err="1"/>
              <a:t>xanh</a:t>
            </a:r>
            <a:r>
              <a:rPr lang="en-US"/>
              <a:t>, </a:t>
            </a:r>
            <a:r>
              <a:rPr lang="en-US" err="1"/>
              <a:t>niêm</a:t>
            </a:r>
            <a:r>
              <a:rPr lang="en-US"/>
              <a:t> </a:t>
            </a:r>
            <a:r>
              <a:rPr lang="en-US" err="1"/>
              <a:t>nhạt</a:t>
            </a:r>
            <a:endParaRPr lang="en-US"/>
          </a:p>
          <a:p>
            <a:pPr algn="just"/>
            <a:r>
              <a:rPr lang="en-US" err="1"/>
              <a:t>Khám</a:t>
            </a:r>
            <a:r>
              <a:rPr lang="en-US"/>
              <a:t> </a:t>
            </a:r>
            <a:r>
              <a:rPr lang="en-US" err="1"/>
              <a:t>trực</a:t>
            </a:r>
            <a:r>
              <a:rPr lang="en-US"/>
              <a:t> </a:t>
            </a:r>
            <a:r>
              <a:rPr lang="en-US" err="1"/>
              <a:t>tràng</a:t>
            </a:r>
            <a:r>
              <a:rPr lang="en-US"/>
              <a:t>: </a:t>
            </a:r>
            <a:r>
              <a:rPr lang="en-US" err="1"/>
              <a:t>màng</a:t>
            </a:r>
            <a:r>
              <a:rPr lang="en-US"/>
              <a:t> </a:t>
            </a:r>
            <a:r>
              <a:rPr lang="en-US" err="1"/>
              <a:t>trinh</a:t>
            </a:r>
            <a:r>
              <a:rPr lang="en-US"/>
              <a:t> </a:t>
            </a:r>
            <a:r>
              <a:rPr lang="en-US" err="1"/>
              <a:t>nguyên</a:t>
            </a:r>
            <a:r>
              <a:rPr lang="en-US"/>
              <a:t>,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kích</a:t>
            </a:r>
            <a:r>
              <a:rPr lang="en-US"/>
              <a:t> </a:t>
            </a:r>
            <a:r>
              <a:rPr lang="en-US" err="1"/>
              <a:t>thước</a:t>
            </a:r>
            <a:r>
              <a:rPr lang="en-US"/>
              <a:t>, </a:t>
            </a:r>
            <a:r>
              <a:rPr lang="en-US" err="1"/>
              <a:t>mật</a:t>
            </a:r>
            <a:r>
              <a:rPr lang="en-US"/>
              <a:t> </a:t>
            </a:r>
            <a:r>
              <a:rPr lang="en-US" err="1"/>
              <a:t>độ</a:t>
            </a:r>
            <a:r>
              <a:rPr lang="en-US"/>
              <a:t> </a:t>
            </a:r>
            <a:r>
              <a:rPr lang="en-US" err="1"/>
              <a:t>bình</a:t>
            </a:r>
            <a:r>
              <a:rPr lang="en-US"/>
              <a:t> </a:t>
            </a:r>
            <a:r>
              <a:rPr lang="en-US" err="1"/>
              <a:t>thường</a:t>
            </a:r>
            <a:r>
              <a:rPr lang="en-US"/>
              <a:t>, </a:t>
            </a:r>
            <a:r>
              <a:rPr lang="en-US" err="1"/>
              <a:t>hai</a:t>
            </a:r>
            <a:r>
              <a:rPr lang="en-US"/>
              <a:t> </a:t>
            </a:r>
            <a:r>
              <a:rPr lang="en-US" err="1"/>
              <a:t>phần</a:t>
            </a:r>
            <a:r>
              <a:rPr lang="en-US"/>
              <a:t> </a:t>
            </a:r>
            <a:r>
              <a:rPr lang="en-US" err="1"/>
              <a:t>phụ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sờ</a:t>
            </a:r>
            <a:r>
              <a:rPr lang="en-US"/>
              <a:t> </a:t>
            </a:r>
            <a:r>
              <a:rPr lang="en-US" err="1"/>
              <a:t>thấy</a:t>
            </a:r>
            <a:r>
              <a:rPr lang="en-US"/>
              <a:t> </a:t>
            </a:r>
            <a:endParaRPr lang="en-US">
              <a:cs typeface="Calibri"/>
            </a:endParaRPr>
          </a:p>
          <a:p>
            <a:pPr algn="just"/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uống</a:t>
            </a:r>
            <a:r>
              <a:rPr lang="en-US"/>
              <a:t> </a:t>
            </a:r>
            <a:r>
              <a:rPr lang="en-US">
                <a:ea typeface="+mn-lt"/>
                <a:cs typeface="+mn-lt"/>
              </a:rPr>
              <a:t>acid tranexamic</a:t>
            </a:r>
            <a:r>
              <a:rPr lang="en-US"/>
              <a:t> ở chu </a:t>
            </a:r>
            <a:r>
              <a:rPr lang="en-US" err="1"/>
              <a:t>kì</a:t>
            </a:r>
            <a:r>
              <a:rPr lang="en-US"/>
              <a:t> </a:t>
            </a:r>
            <a:r>
              <a:rPr lang="en-US" err="1"/>
              <a:t>trước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79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TH3 :</a:t>
            </a:r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hãy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chẩn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AUB </a:t>
            </a:r>
            <a:r>
              <a:rPr lang="en-US" dirty="0" err="1"/>
              <a:t>theo</a:t>
            </a:r>
            <a:r>
              <a:rPr lang="en-US" dirty="0"/>
              <a:t> FIGO?</a:t>
            </a:r>
          </a:p>
          <a:p>
            <a:pPr marL="514350" indent="-514350">
              <a:buAutoNum type="arabicPeriod"/>
            </a:pP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b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6189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AUB </a:t>
            </a:r>
            <a:r>
              <a:rPr lang="en-US" dirty="0" err="1"/>
              <a:t>theo</a:t>
            </a:r>
            <a:r>
              <a:rPr lang="en-US" dirty="0"/>
              <a:t> FIGO</a:t>
            </a:r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Bn có AUB sau thời gian vô kinh/ đặt que cấy Implanon 2 năm</a:t>
            </a:r>
            <a:endParaRPr lang="en-US" dirty="0"/>
          </a:p>
          <a:p>
            <a:r>
              <a:rPr lang="en-US" smtClean="0"/>
              <a:t>-FIGO </a:t>
            </a:r>
            <a:r>
              <a:rPr lang="en-US" dirty="0"/>
              <a:t>2 : AUB M? I</a:t>
            </a:r>
            <a:r>
              <a:rPr lang="en-US"/>
              <a:t>? </a:t>
            </a:r>
            <a:endParaRPr lang="en-US" smtClean="0"/>
          </a:p>
          <a:p>
            <a:r>
              <a:rPr lang="en-US" smtClean="0"/>
              <a:t>Bn có tiền căn AUB, được nạo sinh thiết buồng TC với kết quả tăng sinh NMTC điển hình, Bn được đặt que Implanon và vô kinh 1 thời gian (sau đó Bn không được theo dõi mô bệnh học NMTC định kỳ), lần này Bn lại bị AUB, Kq siêu âm ra NMTC dày 8mm </a:t>
            </a:r>
            <a:r>
              <a:rPr lang="en-US" smtClean="0">
                <a:sym typeface="Wingdings" panose="05000000000000000000" pitchFamily="2" charset="2"/>
              </a:rPr>
              <a:t> nghĩ đến AUB-M.</a:t>
            </a:r>
            <a:endParaRPr lang="en-US" dirty="0"/>
          </a:p>
          <a:p>
            <a:r>
              <a:rPr lang="en-US" smtClean="0">
                <a:sym typeface="Wingdings" panose="05000000000000000000" pitchFamily="2" charset="2"/>
              </a:rPr>
              <a:t>- </a:t>
            </a:r>
            <a:r>
              <a:rPr lang="en-US" dirty="0">
                <a:sym typeface="Wingdings" panose="05000000000000000000" pitchFamily="2" charset="2"/>
              </a:rPr>
              <a:t>I</a:t>
            </a:r>
            <a:r>
              <a:rPr lang="en-US" smtClean="0">
                <a:sym typeface="Wingdings" panose="05000000000000000000" pitchFamily="2" charset="2"/>
              </a:rPr>
              <a:t>: </a:t>
            </a:r>
            <a:r>
              <a:rPr lang="en-US" dirty="0" err="1">
                <a:sym typeface="Wingdings" panose="05000000000000000000" pitchFamily="2" charset="2"/>
              </a:rPr>
              <a:t>có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thể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nội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mạc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tử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cung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sụp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đổ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khi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có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tình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trạng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hết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thuốc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trong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Implanon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sau</a:t>
            </a:r>
            <a:r>
              <a:rPr lang="en-US" dirty="0">
                <a:sym typeface="Wingdings" panose="05000000000000000000" pitchFamily="2" charset="2"/>
              </a:rPr>
              <a:t> 2 </a:t>
            </a:r>
            <a:r>
              <a:rPr lang="en-US" dirty="0" err="1">
                <a:sym typeface="Wingdings" panose="05000000000000000000" pitchFamily="2" charset="2"/>
              </a:rPr>
              <a:t>năm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86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BN?</a:t>
            </a:r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- Bn này nghĩ đến AUB-M nên cần được chẩn đoán và loại trừ trước tiên, đề nghị sinh thiết NMTC bằng ống Pipelle </a:t>
            </a:r>
            <a:r>
              <a:rPr lang="en-US" smtClean="0"/>
              <a:t>vì:</a:t>
            </a:r>
            <a:r>
              <a:rPr lang="en-US" smtClean="0"/>
              <a:t> AUB không nặng, ít xâm lấn, rẻ tiền,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đúng</a:t>
            </a:r>
            <a:r>
              <a:rPr lang="en-US" dirty="0"/>
              <a:t> </a:t>
            </a:r>
            <a:r>
              <a:rPr lang="en-US" dirty="0" err="1"/>
              <a:t>kỹ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ít</a:t>
            </a:r>
            <a:r>
              <a:rPr lang="en-US" dirty="0"/>
              <a:t> </a:t>
            </a:r>
            <a:r>
              <a:rPr lang="en-US" dirty="0" err="1"/>
              <a:t>bỏ</a:t>
            </a:r>
            <a:r>
              <a:rPr lang="en-US" dirty="0"/>
              <a:t> </a:t>
            </a:r>
            <a:r>
              <a:rPr lang="en-US" dirty="0" err="1"/>
              <a:t>sót</a:t>
            </a:r>
            <a:r>
              <a:rPr lang="en-US" dirty="0"/>
              <a:t> </a:t>
            </a:r>
            <a:r>
              <a:rPr lang="en-US" err="1"/>
              <a:t>tổn</a:t>
            </a:r>
            <a:r>
              <a:rPr lang="en-US"/>
              <a:t> </a:t>
            </a:r>
            <a:r>
              <a:rPr lang="en-US" smtClean="0"/>
              <a:t>thương</a:t>
            </a:r>
            <a:r>
              <a:rPr lang="en-US"/>
              <a:t> </a:t>
            </a:r>
            <a:r>
              <a:rPr lang="en-US" smtClean="0"/>
              <a:t>(độ nhạy hơn 90%).</a:t>
            </a:r>
            <a:endParaRPr lang="en-US" dirty="0"/>
          </a:p>
          <a:p>
            <a:r>
              <a:rPr lang="en-US" smtClean="0"/>
              <a:t>- Đề nghị huyết </a:t>
            </a:r>
            <a:r>
              <a:rPr lang="en-US" dirty="0" err="1"/>
              <a:t>đồ</a:t>
            </a:r>
            <a:r>
              <a:rPr lang="en-US" dirty="0"/>
              <a:t>, </a:t>
            </a:r>
            <a:r>
              <a:rPr lang="en-US" err="1"/>
              <a:t>thử</a:t>
            </a:r>
            <a:r>
              <a:rPr lang="en-US"/>
              <a:t> </a:t>
            </a:r>
            <a:r>
              <a:rPr lang="en-US" smtClean="0"/>
              <a:t>HCG.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3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: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nghĩ</a:t>
            </a:r>
            <a:r>
              <a:rPr lang="en-US" dirty="0"/>
              <a:t> do </a:t>
            </a:r>
            <a:r>
              <a:rPr lang="en-US" dirty="0" err="1"/>
              <a:t>sụt</a:t>
            </a:r>
            <a:r>
              <a:rPr lang="en-US" dirty="0"/>
              <a:t>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que </a:t>
            </a:r>
            <a:r>
              <a:rPr lang="en-US" dirty="0" err="1"/>
              <a:t>cấy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Orgametril</a:t>
            </a:r>
            <a:r>
              <a:rPr lang="en-US" dirty="0"/>
              <a:t> 2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</a:t>
            </a:r>
            <a:r>
              <a:rPr lang="en-US" dirty="0" err="1"/>
              <a:t>đợt</a:t>
            </a:r>
            <a:r>
              <a:rPr lang="en-US" dirty="0"/>
              <a:t> N5-N25 </a:t>
            </a:r>
            <a:r>
              <a:rPr lang="en-US" dirty="0" err="1"/>
              <a:t>của</a:t>
            </a:r>
            <a:r>
              <a:rPr lang="en-US" dirty="0"/>
              <a:t> chu </a:t>
            </a:r>
            <a:r>
              <a:rPr lang="en-US" dirty="0" err="1"/>
              <a:t>kỳ</a:t>
            </a:r>
            <a:r>
              <a:rPr lang="en-US" dirty="0"/>
              <a:t>. Sau 3 chu </a:t>
            </a:r>
            <a:r>
              <a:rPr lang="en-US" dirty="0" err="1"/>
              <a:t>kỳ</a:t>
            </a:r>
            <a:r>
              <a:rPr lang="en-US" dirty="0"/>
              <a:t>, Bn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tái</a:t>
            </a:r>
            <a:r>
              <a:rPr lang="en-US" dirty="0"/>
              <a:t>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NMTC 8-10 mm, BN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nạo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BTC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: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 </a:t>
            </a:r>
            <a:r>
              <a:rPr lang="en-US" dirty="0" err="1"/>
              <a:t>bào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điển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dirty="0"/>
          </a:p>
          <a:p>
            <a:r>
              <a:rPr lang="en-US" dirty="0"/>
              <a:t>BN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khoa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mổ</a:t>
            </a:r>
            <a:r>
              <a:rPr lang="en-US" dirty="0"/>
              <a:t>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endParaRPr lang="en-US" dirty="0"/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Bn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lựa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chọn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cắt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tử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cung</a:t>
            </a:r>
            <a:endParaRPr lang="en-US" dirty="0"/>
          </a:p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GBPL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soi</a:t>
            </a:r>
            <a:r>
              <a:rPr lang="en-US" dirty="0"/>
              <a:t>: </a:t>
            </a:r>
            <a:r>
              <a:rPr lang="en-US" dirty="0" err="1"/>
              <a:t>ung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 </a:t>
            </a:r>
            <a:r>
              <a:rPr lang="en-US" dirty="0" err="1"/>
              <a:t>bào</a:t>
            </a:r>
            <a:r>
              <a:rPr lang="en-US" dirty="0"/>
              <a:t> </a:t>
            </a:r>
            <a:r>
              <a:rPr lang="en-US" dirty="0" err="1"/>
              <a:t>tuyến</a:t>
            </a:r>
            <a:r>
              <a:rPr lang="en-US" dirty="0"/>
              <a:t> Grade 1,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err="1"/>
              <a:t>xâm</a:t>
            </a:r>
            <a:r>
              <a:rPr lang="en-US" dirty="0"/>
              <a:t> </a:t>
            </a:r>
            <a:r>
              <a:rPr lang="en-US" dirty="0" err="1"/>
              <a:t>lấn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&lt; ½ </a:t>
            </a:r>
            <a:r>
              <a:rPr lang="en-US" dirty="0" err="1"/>
              <a:t>bề</a:t>
            </a:r>
            <a:r>
              <a:rPr lang="en-US" dirty="0"/>
              <a:t> </a:t>
            </a:r>
            <a:r>
              <a:rPr lang="en-US" dirty="0" err="1"/>
              <a:t>dày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. 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84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:</a:t>
            </a:r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3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sai</a:t>
            </a:r>
            <a:r>
              <a:rPr lang="en-US" dirty="0"/>
              <a:t> </a:t>
            </a:r>
            <a:r>
              <a:rPr lang="en-US" dirty="0" err="1"/>
              <a:t>lầm</a:t>
            </a:r>
            <a:r>
              <a:rPr lang="en-US" dirty="0"/>
              <a:t> hay </a:t>
            </a:r>
            <a:r>
              <a:rPr lang="en-US" dirty="0" err="1"/>
              <a:t>không</a:t>
            </a:r>
            <a:r>
              <a:rPr lang="en-US" dirty="0"/>
              <a:t>?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?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?</a:t>
            </a:r>
          </a:p>
          <a:p>
            <a:pPr marL="514350" indent="-514350">
              <a:buAutoNum type="arabicPeriod"/>
            </a:pP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hãy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/>
              <a:t>?</a:t>
            </a: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4656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Xử trí có sai lầm không</a:t>
            </a:r>
            <a:endParaRPr lang="en-US" dirty="0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r>
              <a:rPr lang="vi-VN" smtClean="0"/>
              <a:t>Chưa thích hợp</a:t>
            </a:r>
            <a:r>
              <a:rPr lang="vi-VN" smtClean="0"/>
              <a:t> vì:</a:t>
            </a:r>
            <a:endParaRPr lang="vi-VN" dirty="0"/>
          </a:p>
          <a:p>
            <a:pPr marL="457200" indent="-457200">
              <a:buFont typeface="+mj-lt"/>
              <a:buAutoNum type="arabicPeriod"/>
            </a:pPr>
            <a:r>
              <a:rPr lang="vi-VN" smtClean="0"/>
              <a:t>Bn có thể có AUB-M, nhưng không được làm mô bệnh học NMTC ngay lần đầu mà lại điều trị nội khoa trước trong 3 chu kỳ, điều này có thể làm nguyên nhân AUB-M tiến triển xa hơn.</a:t>
            </a:r>
          </a:p>
          <a:p>
            <a:pPr marL="457200" indent="-457200">
              <a:buFont typeface="+mj-lt"/>
              <a:buAutoNum type="arabicPeriod"/>
            </a:pPr>
            <a:r>
              <a:rPr lang="vi-VN"/>
              <a:t>BN có tăng sinh NMTC với kết quả mô học không có tế bào không điển hình cần được theo dõi mỗi 3-6 tháng, bệnh nhân này không được làm.</a:t>
            </a:r>
          </a:p>
          <a:p>
            <a:pPr marL="0" indent="0">
              <a:buNone/>
            </a:pPr>
            <a:endParaRPr lang="vi-V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2939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Dự kiến điều trị tiếp theo</a:t>
            </a:r>
            <a:endParaRPr lang="en-US" dirty="0"/>
          </a:p>
        </p:txBody>
      </p:sp>
      <p:sp>
        <p:nvSpPr>
          <p:cNvPr id="3" name="Content Placeholder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BN</a:t>
            </a:r>
            <a:r>
              <a:rPr lang="vi-VN" dirty="0"/>
              <a:t> đã được cắt TC, phân nguy cơ theo GPB sau cắt là low intermediate disease (IA theo FIGO), không cần </a:t>
            </a:r>
            <a:r>
              <a:rPr lang="vi-VN"/>
              <a:t>điều </a:t>
            </a:r>
            <a:r>
              <a:rPr lang="vi-VN" smtClean="0"/>
              <a:t>trị hóa xạ trị </a:t>
            </a:r>
            <a:r>
              <a:rPr lang="vi-VN" dirty="0"/>
              <a:t>hỗ trợ </a:t>
            </a:r>
            <a:r>
              <a:rPr lang="vi-VN"/>
              <a:t>sau </a:t>
            </a:r>
            <a:r>
              <a:rPr lang="vi-VN" smtClean="0"/>
              <a:t>mổ.</a:t>
            </a:r>
            <a:endParaRPr lang="vi-V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dirty="0"/>
              <a:t>Tái khám mỗi 3-6th, đặc biệt trong 3 năm đầu, khám Ls, hỏi triệu chứng </a:t>
            </a:r>
            <a:r>
              <a:rPr lang="vi-VN"/>
              <a:t>xuất </a:t>
            </a:r>
            <a:r>
              <a:rPr lang="vi-VN" smtClean="0"/>
              <a:t>huyết âm đạo </a:t>
            </a:r>
            <a:r>
              <a:rPr lang="vi-VN" dirty="0"/>
              <a:t>và các bất </a:t>
            </a:r>
            <a:r>
              <a:rPr lang="vi-VN"/>
              <a:t>thường </a:t>
            </a:r>
            <a:r>
              <a:rPr lang="vi-VN" smtClean="0"/>
              <a:t>khác (đau vùng bụng chậu, sụt cân, ho dai dẳng), </a:t>
            </a:r>
            <a:r>
              <a:rPr lang="vi-VN" dirty="0"/>
              <a:t>làm pap's smear nếu còn CTC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dirty="0"/>
              <a:t>T</a:t>
            </a:r>
            <a:r>
              <a:rPr lang="vi-VN" smtClean="0"/>
              <a:t>heo </a:t>
            </a:r>
            <a:r>
              <a:rPr lang="vi-VN" dirty="0"/>
              <a:t>dõi triệu chứng của </a:t>
            </a:r>
            <a:r>
              <a:rPr lang="vi-VN"/>
              <a:t>mãn </a:t>
            </a:r>
            <a:r>
              <a:rPr lang="vi-VN" smtClean="0"/>
              <a:t>kinh, </a:t>
            </a:r>
            <a:r>
              <a:rPr lang="vi-VN" dirty="0"/>
              <a:t>nếu gây khó chịu cho bn, điều trị bằng estrogen </a:t>
            </a:r>
            <a:r>
              <a:rPr lang="vi-VN"/>
              <a:t>ngoại </a:t>
            </a:r>
            <a:r>
              <a:rPr lang="vi-VN" smtClean="0"/>
              <a:t>sinh.</a:t>
            </a:r>
            <a:endParaRPr lang="vi-V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8565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Picture Placeholder 2"/>
          <p:cNvSpPr>
            <a:spLocks noGrp="1" noChangeAspect="1" noEditPoints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 noEditPoints="1"/>
          </p:cNvSpPr>
          <p:nvPr>
            <p:ph type="body" sz="half" idx="2"/>
          </p:nvPr>
        </p:nvSpPr>
        <p:spPr/>
        <p:txBody>
          <a:bodyPr/>
          <a:lstStyle/>
          <a:p>
            <a:endParaRPr/>
          </a:p>
        </p:txBody>
      </p:sp>
      <p:pic>
        <p:nvPicPr>
          <p:cNvPr id="5" name="Picture 4"/>
          <p:cNvPicPr/>
          <p:nvPr/>
        </p:nvPicPr>
        <p:blipFill>
          <a:blip r:embed="rId3"/>
          <a:srcRect t="8941" r="2553"/>
          <a:stretch/>
        </p:blipFill>
        <p:spPr>
          <a:xfrm>
            <a:off x="5555" y="51849"/>
            <a:ext cx="12195706" cy="6658010"/>
          </a:xfrm>
          <a:prstGeom prst="rect">
            <a:avLst/>
          </a:prstGeom>
        </p:spPr>
      </p:pic>
      <p:sp>
        <p:nvSpPr>
          <p:cNvPr id="6" name="Flowchart: Process 5"/>
          <p:cNvSpPr/>
          <p:nvPr/>
        </p:nvSpPr>
        <p:spPr>
          <a:xfrm flipV="1">
            <a:off x="402018" y="1697688"/>
            <a:ext cx="11402779" cy="165093"/>
          </a:xfrm>
          <a:prstGeom prst="flowChartProcess">
            <a:avLst/>
          </a:prstGeom>
          <a:noFill/>
          <a:ln w="45296">
            <a:solidFill>
              <a:srgbClr val="EB1E2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6548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 t="8572" r="255" b="5629"/>
          <a:stretch/>
        </p:blipFill>
        <p:spPr>
          <a:xfrm>
            <a:off x="1524000" y="607378"/>
            <a:ext cx="8618046" cy="5559874"/>
          </a:xfrm>
          <a:prstGeom prst="rect">
            <a:avLst/>
          </a:prstGeom>
        </p:spPr>
      </p:pic>
      <p:sp>
        <p:nvSpPr>
          <p:cNvPr id="5" name="Flowchart: Process 4"/>
          <p:cNvSpPr/>
          <p:nvPr/>
        </p:nvSpPr>
        <p:spPr>
          <a:xfrm>
            <a:off x="3816666" y="1441276"/>
            <a:ext cx="6521536" cy="923744"/>
          </a:xfrm>
          <a:prstGeom prst="flowChartProcess">
            <a:avLst/>
          </a:prstGeom>
          <a:noFill/>
          <a:ln w="52705">
            <a:solidFill>
              <a:srgbClr val="EB1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3538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3269" y="0"/>
            <a:ext cx="8401878" cy="630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19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Siêu</a:t>
            </a:r>
            <a:r>
              <a:rPr lang="en-US"/>
              <a:t>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phụ</a:t>
            </a:r>
            <a:r>
              <a:rPr lang="en-US"/>
              <a:t> </a:t>
            </a:r>
            <a:r>
              <a:rPr lang="en-US" err="1"/>
              <a:t>khoa</a:t>
            </a:r>
            <a:r>
              <a:rPr lang="en-US"/>
              <a:t> </a:t>
            </a:r>
            <a:r>
              <a:rPr lang="en-US" err="1"/>
              <a:t>ngả</a:t>
            </a:r>
            <a:r>
              <a:rPr lang="en-US"/>
              <a:t> </a:t>
            </a:r>
            <a:r>
              <a:rPr lang="en-US" err="1"/>
              <a:t>bụng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algn="just"/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: </a:t>
            </a:r>
          </a:p>
          <a:p>
            <a:pPr marL="383540" lvl="1" algn="just"/>
            <a:r>
              <a:rPr lang="en-US" err="1"/>
              <a:t>Ngã</a:t>
            </a:r>
            <a:r>
              <a:rPr lang="en-US"/>
              <a:t> </a:t>
            </a:r>
            <a:r>
              <a:rPr lang="en-US" err="1"/>
              <a:t>sau</a:t>
            </a:r>
            <a:r>
              <a:rPr lang="en-US"/>
              <a:t>, </a:t>
            </a:r>
            <a:r>
              <a:rPr lang="en-US" err="1"/>
              <a:t>dAP</a:t>
            </a:r>
            <a:r>
              <a:rPr lang="en-US"/>
              <a:t> = 35 mm, </a:t>
            </a:r>
            <a:r>
              <a:rPr lang="en-US" err="1"/>
              <a:t>cấu</a:t>
            </a:r>
            <a:r>
              <a:rPr lang="en-US"/>
              <a:t> </a:t>
            </a:r>
            <a:r>
              <a:rPr lang="en-US" err="1"/>
              <a:t>trúc</a:t>
            </a:r>
            <a:r>
              <a:rPr lang="en-US"/>
              <a:t> </a:t>
            </a:r>
            <a:r>
              <a:rPr lang="en-US" err="1"/>
              <a:t>cơ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đồng</a:t>
            </a:r>
            <a:r>
              <a:rPr lang="en-US"/>
              <a:t> </a:t>
            </a:r>
            <a:r>
              <a:rPr lang="en-US" err="1"/>
              <a:t>nhất</a:t>
            </a:r>
            <a:endParaRPr lang="en-US">
              <a:cs typeface="Calibri" panose="020F0502020204030204"/>
            </a:endParaRPr>
          </a:p>
          <a:p>
            <a:pPr marL="383540" lvl="1" algn="just"/>
            <a:r>
              <a:rPr lang="en-US" err="1"/>
              <a:t>Bề</a:t>
            </a:r>
            <a:r>
              <a:rPr lang="en-US"/>
              <a:t> </a:t>
            </a:r>
            <a:r>
              <a:rPr lang="en-US" err="1"/>
              <a:t>dầy</a:t>
            </a:r>
            <a:r>
              <a:rPr lang="en-US"/>
              <a:t> </a:t>
            </a:r>
            <a:r>
              <a:rPr lang="en-US" err="1"/>
              <a:t>nội</a:t>
            </a:r>
            <a:r>
              <a:rPr lang="en-US"/>
              <a:t> </a:t>
            </a:r>
            <a:r>
              <a:rPr lang="en-US" err="1"/>
              <a:t>mạc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5 mm, </a:t>
            </a:r>
            <a:r>
              <a:rPr lang="en-US" err="1"/>
              <a:t>lòng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dịch</a:t>
            </a:r>
            <a:r>
              <a:rPr lang="en-US"/>
              <a:t>, </a:t>
            </a:r>
            <a:r>
              <a:rPr lang="en-US" err="1"/>
              <a:t>phản</a:t>
            </a:r>
            <a:r>
              <a:rPr lang="en-US"/>
              <a:t>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tương</a:t>
            </a:r>
            <a:r>
              <a:rPr lang="en-US"/>
              <a:t> </a:t>
            </a:r>
            <a:r>
              <a:rPr lang="en-US" err="1"/>
              <a:t>tự</a:t>
            </a:r>
            <a:r>
              <a:rPr lang="en-US"/>
              <a:t> </a:t>
            </a:r>
            <a:r>
              <a:rPr lang="en-US" err="1"/>
              <a:t>máu</a:t>
            </a:r>
            <a:endParaRPr lang="en-US">
              <a:cs typeface="Calibri" panose="020F0502020204030204"/>
            </a:endParaRPr>
          </a:p>
          <a:p>
            <a:pPr algn="just"/>
            <a:r>
              <a:rPr lang="en-US"/>
              <a:t>Hai </a:t>
            </a:r>
            <a:r>
              <a:rPr lang="en-US" err="1"/>
              <a:t>buồng</a:t>
            </a:r>
            <a:r>
              <a:rPr lang="en-US"/>
              <a:t> </a:t>
            </a:r>
            <a:r>
              <a:rPr lang="en-US" err="1"/>
              <a:t>trứng</a:t>
            </a:r>
            <a:r>
              <a:rPr lang="en-US"/>
              <a:t>: </a:t>
            </a:r>
            <a:endParaRPr lang="en-US">
              <a:cs typeface="Calibri"/>
            </a:endParaRPr>
          </a:p>
          <a:p>
            <a:pPr marL="383540" lvl="1" algn="just"/>
            <a:r>
              <a:rPr lang="en-US" err="1"/>
              <a:t>Kích</a:t>
            </a:r>
            <a:r>
              <a:rPr lang="en-US"/>
              <a:t> </a:t>
            </a:r>
            <a:r>
              <a:rPr lang="en-US" err="1"/>
              <a:t>thước</a:t>
            </a:r>
            <a:r>
              <a:rPr lang="en-US"/>
              <a:t> = 30 mm * 20 mm * 20 mm, </a:t>
            </a:r>
            <a:r>
              <a:rPr lang="en-US" err="1"/>
              <a:t>trên</a:t>
            </a:r>
            <a:r>
              <a:rPr lang="en-US"/>
              <a:t> </a:t>
            </a:r>
            <a:r>
              <a:rPr lang="en-US" err="1"/>
              <a:t>mỗi</a:t>
            </a:r>
            <a:r>
              <a:rPr lang="en-US"/>
              <a:t> </a:t>
            </a:r>
            <a:r>
              <a:rPr lang="en-US" err="1"/>
              <a:t>buồng</a:t>
            </a:r>
            <a:r>
              <a:rPr lang="en-US"/>
              <a:t> </a:t>
            </a:r>
            <a:r>
              <a:rPr lang="en-US" err="1"/>
              <a:t>trứng</a:t>
            </a:r>
            <a:r>
              <a:rPr lang="en-US"/>
              <a:t> </a:t>
            </a:r>
            <a:r>
              <a:rPr lang="en-US" err="1"/>
              <a:t>thấy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các</a:t>
            </a:r>
            <a:r>
              <a:rPr lang="en-US"/>
              <a:t> </a:t>
            </a:r>
            <a:r>
              <a:rPr lang="en-US" err="1"/>
              <a:t>nang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hốc</a:t>
            </a:r>
            <a:r>
              <a:rPr lang="en-US"/>
              <a:t> </a:t>
            </a:r>
            <a:r>
              <a:rPr lang="en-US" err="1"/>
              <a:t>nhỏ</a:t>
            </a:r>
            <a:r>
              <a:rPr lang="en-US"/>
              <a:t> </a:t>
            </a:r>
            <a:endParaRPr lang="en-US">
              <a:cs typeface="Calibri"/>
            </a:endParaRPr>
          </a:p>
          <a:p>
            <a:pPr marL="383540" lvl="1" algn="just"/>
            <a:r>
              <a:rPr lang="en-US" err="1"/>
              <a:t>Buồng</a:t>
            </a:r>
            <a:r>
              <a:rPr lang="en-US"/>
              <a:t> </a:t>
            </a:r>
            <a:r>
              <a:rPr lang="en-US" err="1"/>
              <a:t>trứng</a:t>
            </a:r>
            <a:r>
              <a:rPr lang="en-US"/>
              <a:t> </a:t>
            </a:r>
            <a:r>
              <a:rPr lang="en-US" err="1"/>
              <a:t>phải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một</a:t>
            </a:r>
            <a:r>
              <a:rPr lang="en-US"/>
              <a:t> </a:t>
            </a:r>
            <a:r>
              <a:rPr lang="en-US" err="1"/>
              <a:t>nang</a:t>
            </a:r>
            <a:r>
              <a:rPr lang="en-US"/>
              <a:t> </a:t>
            </a:r>
            <a:r>
              <a:rPr lang="en-US" b="1"/>
              <a:t>d = 18 mm * 20 mm, </a:t>
            </a:r>
            <a:r>
              <a:rPr lang="en-US" b="1" err="1"/>
              <a:t>bên</a:t>
            </a:r>
            <a:r>
              <a:rPr lang="en-US" b="1"/>
              <a:t> </a:t>
            </a:r>
            <a:r>
              <a:rPr lang="en-US" b="1" err="1"/>
              <a:t>trong</a:t>
            </a:r>
            <a:r>
              <a:rPr lang="en-US" b="1"/>
              <a:t> </a:t>
            </a:r>
            <a:r>
              <a:rPr lang="en-US" b="1" err="1"/>
              <a:t>có</a:t>
            </a:r>
            <a:r>
              <a:rPr lang="en-US" b="1"/>
              <a:t> </a:t>
            </a:r>
            <a:r>
              <a:rPr lang="en-US" b="1" err="1"/>
              <a:t>phản</a:t>
            </a:r>
            <a:r>
              <a:rPr lang="en-US" b="1"/>
              <a:t> </a:t>
            </a:r>
            <a:r>
              <a:rPr lang="en-US" b="1" err="1"/>
              <a:t>âm</a:t>
            </a:r>
            <a:r>
              <a:rPr lang="en-US" b="1"/>
              <a:t> </a:t>
            </a:r>
            <a:r>
              <a:rPr lang="en-US" b="1" err="1"/>
              <a:t>dạng</a:t>
            </a:r>
            <a:r>
              <a:rPr lang="en-US" b="1"/>
              <a:t> </a:t>
            </a:r>
            <a:r>
              <a:rPr lang="en-US" b="1" err="1"/>
              <a:t>lưới</a:t>
            </a:r>
            <a:endParaRPr lang="en-US" b="1">
              <a:cs typeface="Calibri" panose="020F0502020204030204"/>
            </a:endParaRPr>
          </a:p>
          <a:p>
            <a:pPr marL="383540" lvl="1" algn="just"/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dịch</a:t>
            </a:r>
            <a:r>
              <a:rPr lang="en-US"/>
              <a:t> </a:t>
            </a:r>
            <a:r>
              <a:rPr lang="en-US" err="1"/>
              <a:t>cùng</a:t>
            </a:r>
            <a:r>
              <a:rPr lang="en-US"/>
              <a:t> </a:t>
            </a:r>
            <a:r>
              <a:rPr lang="en-US" err="1"/>
              <a:t>đồ</a:t>
            </a: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11" t="18965" r="5517"/>
          <a:stretch/>
        </p:blipFill>
        <p:spPr bwMode="auto">
          <a:xfrm>
            <a:off x="3645408" y="4034316"/>
            <a:ext cx="3121151" cy="2227136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742" y="4023626"/>
            <a:ext cx="3032842" cy="223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95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6224F84A-3134-BD49-A396-FEA2E5B86653}"/>
              </a:ext>
            </a:extLst>
          </p:cNvPr>
          <p:cNvSpPr txBox="1">
            <a:spLocks/>
          </p:cNvSpPr>
          <p:nvPr/>
        </p:nvSpPr>
        <p:spPr>
          <a:xfrm>
            <a:off x="986165" y="269776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0BF0ECB-8249-BC41-B8F8-A511E542DC64}"/>
              </a:ext>
            </a:extLst>
          </p:cNvPr>
          <p:cNvSpPr txBox="1">
            <a:spLocks/>
          </p:cNvSpPr>
          <p:nvPr/>
        </p:nvSpPr>
        <p:spPr>
          <a:xfrm>
            <a:off x="1103376" y="1185392"/>
            <a:ext cx="9540240" cy="53285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26" name="Title 2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 err="1"/>
              <a:t>hCG</a:t>
            </a:r>
            <a:r>
              <a:rPr lang="en-US"/>
              <a:t> quick test: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tính</a:t>
            </a:r>
            <a:endParaRPr lang="en-US"/>
          </a:p>
          <a:p>
            <a:r>
              <a:rPr lang="en-US" err="1"/>
              <a:t>Huyết</a:t>
            </a:r>
            <a:r>
              <a:rPr lang="en-US"/>
              <a:t> </a:t>
            </a:r>
            <a:r>
              <a:rPr lang="en-US" err="1"/>
              <a:t>đồ</a:t>
            </a:r>
            <a:r>
              <a:rPr lang="en-US"/>
              <a:t>: </a:t>
            </a:r>
            <a:r>
              <a:rPr lang="en-US" err="1"/>
              <a:t>Thiếu</a:t>
            </a:r>
            <a:r>
              <a:rPr lang="en-US"/>
              <a:t> </a:t>
            </a:r>
            <a:r>
              <a:rPr lang="en-US" err="1"/>
              <a:t>máu</a:t>
            </a:r>
            <a:r>
              <a:rPr lang="en-US"/>
              <a:t> </a:t>
            </a:r>
            <a:r>
              <a:rPr lang="en-US" err="1"/>
              <a:t>nặng</a:t>
            </a:r>
            <a:r>
              <a:rPr lang="en-US"/>
              <a:t>, </a:t>
            </a:r>
            <a:r>
              <a:rPr lang="en-US" b="1" err="1"/>
              <a:t>giảm</a:t>
            </a:r>
            <a:r>
              <a:rPr lang="en-US" b="1"/>
              <a:t> </a:t>
            </a:r>
            <a:r>
              <a:rPr lang="en-US" b="1" err="1"/>
              <a:t>tiểu</a:t>
            </a:r>
            <a:r>
              <a:rPr lang="en-US" b="1"/>
              <a:t> </a:t>
            </a:r>
            <a:r>
              <a:rPr lang="en-US" b="1" err="1"/>
              <a:t>cầu</a:t>
            </a:r>
            <a:r>
              <a:rPr lang="en-US" b="1"/>
              <a:t> </a:t>
            </a:r>
            <a:r>
              <a:rPr lang="en-US" b="1" err="1"/>
              <a:t>nặng</a:t>
            </a:r>
            <a:r>
              <a:rPr lang="en-US" b="1"/>
              <a:t>,</a:t>
            </a:r>
            <a:r>
              <a:rPr lang="en-US"/>
              <a:t> </a:t>
            </a:r>
            <a:r>
              <a:rPr lang="en-US" err="1"/>
              <a:t>bạch</a:t>
            </a:r>
            <a:r>
              <a:rPr lang="en-US"/>
              <a:t> </a:t>
            </a:r>
            <a:r>
              <a:rPr lang="en-US" err="1"/>
              <a:t>cầu</a:t>
            </a:r>
            <a:r>
              <a:rPr lang="en-US"/>
              <a:t> </a:t>
            </a:r>
            <a:r>
              <a:rPr lang="en-US" err="1"/>
              <a:t>trên</a:t>
            </a:r>
            <a:r>
              <a:rPr lang="en-US"/>
              <a:t> 20.000,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sự</a:t>
            </a:r>
            <a:r>
              <a:rPr lang="en-US"/>
              <a:t> </a:t>
            </a:r>
            <a:r>
              <a:rPr lang="en-US" err="1"/>
              <a:t>hiện</a:t>
            </a:r>
            <a:r>
              <a:rPr lang="en-US"/>
              <a:t> </a:t>
            </a:r>
            <a:r>
              <a:rPr lang="en-US" err="1"/>
              <a:t>diện</a:t>
            </a:r>
            <a:r>
              <a:rPr lang="en-US"/>
              <a:t> </a:t>
            </a:r>
            <a:r>
              <a:rPr lang="en-US" err="1"/>
              <a:t>của</a:t>
            </a:r>
            <a:r>
              <a:rPr lang="en-US"/>
              <a:t> </a:t>
            </a:r>
            <a:r>
              <a:rPr lang="en-US" err="1"/>
              <a:t>bạch</a:t>
            </a:r>
            <a:r>
              <a:rPr lang="en-US"/>
              <a:t> </a:t>
            </a:r>
            <a:r>
              <a:rPr lang="en-US" err="1"/>
              <a:t>cầu</a:t>
            </a:r>
            <a:r>
              <a:rPr lang="en-US"/>
              <a:t> non</a:t>
            </a:r>
            <a:endParaRPr lang="en-US">
              <a:cs typeface="Calibri"/>
            </a:endParaRPr>
          </a:p>
          <a:p>
            <a:r>
              <a:rPr lang="en-US" err="1"/>
              <a:t>Các</a:t>
            </a:r>
            <a:r>
              <a:rPr lang="en-US"/>
              <a:t> </a:t>
            </a:r>
            <a:r>
              <a:rPr lang="en-US" err="1"/>
              <a:t>khảo</a:t>
            </a:r>
            <a:r>
              <a:rPr lang="en-US"/>
              <a:t> </a:t>
            </a:r>
            <a:r>
              <a:rPr lang="en-US" err="1"/>
              <a:t>sát</a:t>
            </a:r>
            <a:r>
              <a:rPr lang="en-US"/>
              <a:t> </a:t>
            </a:r>
            <a:r>
              <a:rPr lang="en-US" err="1"/>
              <a:t>khác</a:t>
            </a:r>
            <a:r>
              <a:rPr lang="en-US"/>
              <a:t>: </a:t>
            </a:r>
            <a:r>
              <a:rPr lang="en-US" err="1"/>
              <a:t>chưa</a:t>
            </a:r>
            <a:r>
              <a:rPr lang="en-US"/>
              <a:t>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thực</a:t>
            </a:r>
            <a:r>
              <a:rPr lang="en-US"/>
              <a:t> </a:t>
            </a:r>
            <a:r>
              <a:rPr lang="en-US" err="1"/>
              <a:t>hiện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79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6719" y="171450"/>
            <a:ext cx="11358562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lời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huống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Bé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gái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15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Heavy Menstrual bleeding?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FIGO 1: HMB, prolonged duration.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FIGO 2: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chu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6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trục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lúc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suốt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2,5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chu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kì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gần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AUB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AUB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cơ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tuổi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dậy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thì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nghĩ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CT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máu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nặng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nặng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20.000,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non.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AUB- 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Buồng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trứng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= 18 mm * 20 mm,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lưới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Nang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buồng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trứng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xuất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huyết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(ORADs 2)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AUB-C 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giảm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tiểu cầu nặng,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bạch cầu trên 20.000, có sự hiện diện của bạch 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cầu </a:t>
            </a: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</a:t>
            </a: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nghĩ bệnh bạch cầu cấp (phân biệt XHGTC/ suy tủy giảm 2 dòng TB)</a:t>
            </a: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b="1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771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2950" y="585787"/>
            <a:ext cx="1107281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lời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huống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1,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2:</a:t>
            </a: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tủy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ngoại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Mời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chẩn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truyền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đậm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hồng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TC &lt; 30K, LS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XH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nặng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truyền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TC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Truyền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hồng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cầu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lắng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khi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Hb&lt;7g/dL.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Tranexamic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acid 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IV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Estrogen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liều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COCs nếu Bn ổn.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289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710B4-5C3C-4BF4-8582-DD8EC7020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294" y="389509"/>
            <a:ext cx="10515600" cy="1325563"/>
          </a:xfrm>
        </p:spPr>
        <p:txBody>
          <a:bodyPr/>
          <a:lstStyle/>
          <a:p>
            <a:r>
              <a:rPr lang="en-US" err="1"/>
              <a:t>Tình</a:t>
            </a:r>
            <a:r>
              <a:rPr lang="en-US"/>
              <a:t> </a:t>
            </a:r>
            <a:r>
              <a:rPr lang="en-US" err="1"/>
              <a:t>huống</a:t>
            </a:r>
            <a:r>
              <a:rPr lang="en-US"/>
              <a:t>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7D00D-24BE-48C3-821E-0A46590DB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296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Cô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Nguyễn Thị Lan,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khám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những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“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giãn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cách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xã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hội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“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dịch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Covid-19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ra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rất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nhiều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0" indent="0">
              <a:buNone/>
            </a:pP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Cô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44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tuổi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đã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2 con, con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nhỏ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nhất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10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tuổi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, PARA: 2002</a:t>
            </a:r>
          </a:p>
          <a:p>
            <a:pPr marL="0" indent="0">
              <a:buNone/>
            </a:pP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Cô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năm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16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tuổi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đều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ngừa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thai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bằng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bao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cao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su</a:t>
            </a:r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Thường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xuyên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khám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kỳ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11/2019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tới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nay, BN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đang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theo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dõi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vấn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ASCUS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đã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soi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cổ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tử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cung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- 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bấm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kết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quả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bất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thường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HPV(+). </a:t>
            </a:r>
          </a:p>
          <a:p>
            <a:pPr marL="0" indent="0">
              <a:buNone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3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gần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đây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cô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ghi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ra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huyết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rất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nhiều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2-ngày 3 ( # 6-8 BVS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dày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hết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sạch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thứ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5. </a:t>
            </a:r>
          </a:p>
          <a:p>
            <a:pPr marL="0" indent="0">
              <a:buNone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BN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tự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thuốc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nội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tiết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E- P (Cyclo-Provera)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nghĩ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đang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giai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đoạn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tiền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mãn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khoảng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err="1">
                <a:latin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0" indent="0">
              <a:buNone/>
            </a:pPr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035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20EC3-3E4B-46A9-829A-C752B0542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err="1"/>
              <a:t>Siêu</a:t>
            </a:r>
            <a:r>
              <a:rPr lang="en-US"/>
              <a:t>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bụng</a:t>
            </a:r>
            <a:r>
              <a:rPr lang="en-US"/>
              <a:t> </a:t>
            </a:r>
            <a:r>
              <a:rPr lang="en-US" err="1"/>
              <a:t>tổng</a:t>
            </a:r>
            <a:r>
              <a:rPr lang="en-US"/>
              <a:t> </a:t>
            </a:r>
            <a:r>
              <a:rPr lang="en-US" err="1"/>
              <a:t>quát</a:t>
            </a:r>
            <a:r>
              <a:rPr lang="en-US"/>
              <a:t> T2/2020</a:t>
            </a:r>
          </a:p>
        </p:txBody>
      </p:sp>
      <p:pic>
        <p:nvPicPr>
          <p:cNvPr id="5" name="Content Placeholder 4" descr="A picture containing photo, sitting, black, monitor&#10;&#10;Description automatically generated">
            <a:extLst>
              <a:ext uri="{FF2B5EF4-FFF2-40B4-BE49-F238E27FC236}">
                <a16:creationId xmlns:a16="http://schemas.microsoft.com/office/drawing/2014/main" id="{3856CC0F-A3A2-4CB9-9708-D9FF41711A2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9264" r="-1052" b="20118"/>
          <a:stretch/>
        </p:blipFill>
        <p:spPr>
          <a:xfrm>
            <a:off x="1328598" y="1845735"/>
            <a:ext cx="3145866" cy="3919148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5474208" y="1967655"/>
            <a:ext cx="4937760" cy="4023360"/>
          </a:xfrm>
        </p:spPr>
        <p:txBody>
          <a:bodyPr/>
          <a:lstStyle/>
          <a:p>
            <a:r>
              <a:rPr lang="en-US" dirty="0"/>
              <a:t>- Dap: 58 mm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eo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echo </a:t>
            </a:r>
            <a:r>
              <a:rPr lang="en-US" dirty="0" err="1"/>
              <a:t>kém</a:t>
            </a:r>
            <a:r>
              <a:rPr lang="en-US" dirty="0"/>
              <a:t> : 20x25 mm </a:t>
            </a:r>
            <a:r>
              <a:rPr lang="en-US" dirty="0" err="1"/>
              <a:t>trong</a:t>
            </a:r>
            <a:r>
              <a:rPr lang="en-US" dirty="0"/>
              <a:t> c</a:t>
            </a:r>
            <a:r>
              <a:rPr lang="vi-VN" dirty="0"/>
              <a:t>ơ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niêm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-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: 6 mm</a:t>
            </a:r>
            <a:br>
              <a:rPr lang="en-US" dirty="0"/>
            </a:br>
            <a:r>
              <a:rPr lang="en-US" dirty="0"/>
              <a:t>- 2 </a:t>
            </a:r>
            <a:r>
              <a:rPr lang="en-US" dirty="0" err="1"/>
              <a:t>buồng</a:t>
            </a:r>
            <a:r>
              <a:rPr lang="en-US" dirty="0"/>
              <a:t> </a:t>
            </a:r>
            <a:r>
              <a:rPr lang="en-US" dirty="0" err="1"/>
              <a:t>trứng</a:t>
            </a:r>
            <a:r>
              <a:rPr lang="en-US" dirty="0"/>
              <a:t>: </a:t>
            </a:r>
            <a:r>
              <a:rPr lang="en-US" dirty="0" err="1"/>
              <a:t>không</a:t>
            </a:r>
            <a:r>
              <a:rPr lang="en-US" dirty="0"/>
              <a:t> u</a:t>
            </a:r>
          </a:p>
        </p:txBody>
      </p:sp>
    </p:spTree>
    <p:extLst>
      <p:ext uri="{BB962C8B-B14F-4D97-AF65-F5344CB8AC3E}">
        <p14:creationId xmlns:p14="http://schemas.microsoft.com/office/powerpoint/2010/main" val="1848155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53D60-43E8-450F-A707-69CA4390F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Khám</a:t>
            </a:r>
            <a:r>
              <a:rPr lang="en-US"/>
              <a:t> </a:t>
            </a:r>
            <a:r>
              <a:rPr lang="en-US" err="1"/>
              <a:t>lâm</a:t>
            </a:r>
            <a:r>
              <a:rPr lang="en-US"/>
              <a:t> </a:t>
            </a:r>
            <a:r>
              <a:rPr lang="en-US" err="1"/>
              <a:t>sàng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8A601-2F17-4156-AE0E-A431E7DD8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endParaRPr lang="en-US"/>
          </a:p>
          <a:p>
            <a:pPr>
              <a:buFontTx/>
              <a:buChar char="-"/>
            </a:pPr>
            <a:r>
              <a:rPr lang="en-US" err="1"/>
              <a:t>Bn</a:t>
            </a:r>
            <a:r>
              <a:rPr lang="en-US"/>
              <a:t> da </a:t>
            </a:r>
            <a:r>
              <a:rPr lang="en-US" err="1"/>
              <a:t>niêm</a:t>
            </a:r>
            <a:r>
              <a:rPr lang="en-US"/>
              <a:t> </a:t>
            </a:r>
            <a:r>
              <a:rPr lang="en-US" err="1"/>
              <a:t>hồng</a:t>
            </a:r>
            <a:r>
              <a:rPr lang="en-US"/>
              <a:t>, M: 86 </a:t>
            </a:r>
            <a:r>
              <a:rPr lang="en-US" err="1"/>
              <a:t>lần</a:t>
            </a:r>
            <a:r>
              <a:rPr lang="en-US"/>
              <a:t>/</a:t>
            </a:r>
            <a:r>
              <a:rPr lang="en-US" err="1"/>
              <a:t>phút</a:t>
            </a:r>
            <a:r>
              <a:rPr lang="en-US"/>
              <a:t>, </a:t>
            </a:r>
            <a:r>
              <a:rPr lang="en-US" err="1"/>
              <a:t>huyết</a:t>
            </a:r>
            <a:r>
              <a:rPr lang="en-US"/>
              <a:t> </a:t>
            </a:r>
            <a:r>
              <a:rPr lang="en-US" err="1"/>
              <a:t>áp</a:t>
            </a:r>
            <a:r>
              <a:rPr lang="en-US"/>
              <a:t>: 90/60 mm Hg</a:t>
            </a:r>
          </a:p>
          <a:p>
            <a:pPr>
              <a:buFontTx/>
              <a:buChar char="-"/>
            </a:pPr>
            <a:r>
              <a:rPr lang="en-US" err="1"/>
              <a:t>Chiều</a:t>
            </a:r>
            <a:r>
              <a:rPr lang="en-US"/>
              <a:t> </a:t>
            </a:r>
            <a:r>
              <a:rPr lang="en-US" err="1"/>
              <a:t>cao</a:t>
            </a:r>
            <a:r>
              <a:rPr lang="en-US"/>
              <a:t>: 1m60, </a:t>
            </a:r>
            <a:r>
              <a:rPr lang="en-US" err="1"/>
              <a:t>cân</a:t>
            </a:r>
            <a:r>
              <a:rPr lang="en-US"/>
              <a:t> </a:t>
            </a:r>
            <a:r>
              <a:rPr lang="en-US" err="1"/>
              <a:t>nặng</a:t>
            </a:r>
            <a:r>
              <a:rPr lang="en-US"/>
              <a:t>: 58 kg</a:t>
            </a:r>
          </a:p>
          <a:p>
            <a:pPr>
              <a:buFontTx/>
              <a:buChar char="-"/>
            </a:pPr>
            <a:r>
              <a:rPr lang="en-US" err="1"/>
              <a:t>Bụng</a:t>
            </a:r>
            <a:r>
              <a:rPr lang="en-US"/>
              <a:t> </a:t>
            </a:r>
            <a:r>
              <a:rPr lang="en-US" err="1"/>
              <a:t>mềm</a:t>
            </a:r>
            <a:endParaRPr lang="en-US"/>
          </a:p>
          <a:p>
            <a:pPr>
              <a:buFontTx/>
              <a:buChar char="-"/>
            </a:pPr>
            <a:r>
              <a:rPr lang="en-US" err="1"/>
              <a:t>Khám</a:t>
            </a:r>
            <a:r>
              <a:rPr lang="en-US"/>
              <a:t>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hộ</a:t>
            </a:r>
            <a:r>
              <a:rPr lang="en-US"/>
              <a:t> </a:t>
            </a:r>
            <a:r>
              <a:rPr lang="en-US" err="1"/>
              <a:t>bình</a:t>
            </a:r>
            <a:r>
              <a:rPr lang="en-US"/>
              <a:t> </a:t>
            </a:r>
            <a:r>
              <a:rPr lang="en-US" err="1"/>
              <a:t>th</a:t>
            </a:r>
            <a:r>
              <a:rPr lang="vi-VN"/>
              <a:t>ư</a:t>
            </a:r>
            <a:r>
              <a:rPr lang="en-US" err="1"/>
              <a:t>ờng</a:t>
            </a:r>
            <a:r>
              <a:rPr lang="en-US"/>
              <a:t>,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đạo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máu</a:t>
            </a:r>
            <a:r>
              <a:rPr lang="en-US"/>
              <a:t> </a:t>
            </a:r>
            <a:r>
              <a:rPr lang="en-US" err="1"/>
              <a:t>sậm</a:t>
            </a:r>
            <a:r>
              <a:rPr lang="en-US"/>
              <a:t> </a:t>
            </a:r>
            <a:r>
              <a:rPr lang="en-US" err="1"/>
              <a:t>lẫn</a:t>
            </a:r>
            <a:r>
              <a:rPr lang="en-US"/>
              <a:t> </a:t>
            </a:r>
            <a:r>
              <a:rPr lang="en-US" err="1"/>
              <a:t>huyết</a:t>
            </a:r>
            <a:r>
              <a:rPr lang="en-US"/>
              <a:t> </a:t>
            </a:r>
            <a:r>
              <a:rPr lang="en-US" err="1"/>
              <a:t>cục</a:t>
            </a:r>
            <a:r>
              <a:rPr lang="en-US"/>
              <a:t>, </a:t>
            </a:r>
            <a:r>
              <a:rPr lang="en-US" err="1"/>
              <a:t>cổ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 sang </a:t>
            </a:r>
            <a:r>
              <a:rPr lang="en-US" err="1"/>
              <a:t>th</a:t>
            </a:r>
            <a:r>
              <a:rPr lang="vi-VN"/>
              <a:t>ư</a:t>
            </a:r>
            <a:r>
              <a:rPr lang="en-US" err="1"/>
              <a:t>ơng</a:t>
            </a:r>
            <a:r>
              <a:rPr lang="en-US"/>
              <a:t>, </a:t>
            </a:r>
            <a:r>
              <a:rPr lang="en-US" err="1"/>
              <a:t>máu</a:t>
            </a:r>
            <a:r>
              <a:rPr lang="en-US"/>
              <a:t> </a:t>
            </a:r>
            <a:r>
              <a:rPr lang="en-US" err="1"/>
              <a:t>đang</a:t>
            </a:r>
            <a:r>
              <a:rPr lang="en-US"/>
              <a:t> </a:t>
            </a:r>
            <a:r>
              <a:rPr lang="en-US" err="1"/>
              <a:t>chảy</a:t>
            </a:r>
            <a:r>
              <a:rPr lang="en-US"/>
              <a:t> ra </a:t>
            </a:r>
            <a:r>
              <a:rPr lang="en-US" err="1"/>
              <a:t>từ</a:t>
            </a:r>
            <a:r>
              <a:rPr lang="en-US"/>
              <a:t> </a:t>
            </a:r>
            <a:r>
              <a:rPr lang="en-US" err="1"/>
              <a:t>lòng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,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to t</a:t>
            </a:r>
            <a:r>
              <a:rPr lang="vi-VN"/>
              <a:t>ư</a:t>
            </a:r>
            <a:r>
              <a:rPr lang="en-US" err="1"/>
              <a:t>ơng</a:t>
            </a:r>
            <a:r>
              <a:rPr lang="en-US"/>
              <a:t> đ</a:t>
            </a:r>
            <a:r>
              <a:rPr lang="vi-VN"/>
              <a:t>ư</a:t>
            </a:r>
            <a:r>
              <a:rPr lang="en-US" err="1"/>
              <a:t>ơng</a:t>
            </a:r>
            <a:r>
              <a:rPr lang="en-US"/>
              <a:t> </a:t>
            </a:r>
            <a:r>
              <a:rPr lang="en-US" err="1"/>
              <a:t>thai</a:t>
            </a:r>
            <a:r>
              <a:rPr lang="en-US"/>
              <a:t> 7 </a:t>
            </a:r>
            <a:r>
              <a:rPr lang="en-US" err="1"/>
              <a:t>tuần</a:t>
            </a:r>
            <a:r>
              <a:rPr lang="en-US"/>
              <a:t>, </a:t>
            </a:r>
            <a:r>
              <a:rPr lang="en-US" err="1"/>
              <a:t>mật</a:t>
            </a:r>
            <a:r>
              <a:rPr lang="en-US"/>
              <a:t> </a:t>
            </a:r>
            <a:r>
              <a:rPr lang="en-US" err="1"/>
              <a:t>độ</a:t>
            </a:r>
            <a:r>
              <a:rPr lang="en-US"/>
              <a:t> </a:t>
            </a:r>
            <a:r>
              <a:rPr lang="en-US" err="1"/>
              <a:t>chắc</a:t>
            </a:r>
            <a:r>
              <a:rPr lang="en-US"/>
              <a:t>, di </a:t>
            </a:r>
            <a:r>
              <a:rPr lang="en-US" err="1"/>
              <a:t>động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đau</a:t>
            </a:r>
            <a:r>
              <a:rPr lang="en-US"/>
              <a:t>, </a:t>
            </a:r>
            <a:r>
              <a:rPr lang="en-US" err="1"/>
              <a:t>túi</a:t>
            </a:r>
            <a:r>
              <a:rPr lang="en-US"/>
              <a:t> </a:t>
            </a:r>
            <a:r>
              <a:rPr lang="en-US" err="1"/>
              <a:t>cùng</a:t>
            </a:r>
            <a:r>
              <a:rPr lang="en-US"/>
              <a:t> </a:t>
            </a:r>
            <a:r>
              <a:rPr lang="en-US" err="1"/>
              <a:t>mềm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8908817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CBFE57CB1B11440BCD12107BCD10307" ma:contentTypeVersion="9" ma:contentTypeDescription="Create a new document." ma:contentTypeScope="" ma:versionID="dafdcc822782ef86f206c42b0c0563f9">
  <xsd:schema xmlns:xsd="http://www.w3.org/2001/XMLSchema" xmlns:xs="http://www.w3.org/2001/XMLSchema" xmlns:p="http://schemas.microsoft.com/office/2006/metadata/properties" xmlns:ns2="d62cfb88-c9f5-440a-a294-7d451f7acc2d" xmlns:ns3="6974661b-99c1-42b6-9a95-0adf6dbf3e8c" targetNamespace="http://schemas.microsoft.com/office/2006/metadata/properties" ma:root="true" ma:fieldsID="1d500e77ecf6c1035c02d942f2fbc05f" ns2:_="" ns3:_="">
    <xsd:import namespace="d62cfb88-c9f5-440a-a294-7d451f7acc2d"/>
    <xsd:import namespace="6974661b-99c1-42b6-9a95-0adf6dbf3e8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2cfb88-c9f5-440a-a294-7d451f7acc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74661b-99c1-42b6-9a95-0adf6dbf3e8c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689E03-DE66-49FF-A487-F7AEA82E2A7A}">
  <ds:schemaRefs>
    <ds:schemaRef ds:uri="http://purl.org/dc/dcmitype/"/>
    <ds:schemaRef ds:uri="http://purl.org/dc/elements/1.1/"/>
    <ds:schemaRef ds:uri="http://purl.org/dc/terms/"/>
    <ds:schemaRef ds:uri="http://schemas.openxmlformats.org/package/2006/metadata/core-properties"/>
    <ds:schemaRef ds:uri="d62cfb88-c9f5-440a-a294-7d451f7acc2d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56934EF-57D9-45FA-B645-ECD13C7DD6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AB7CFAE-1760-4880-912E-C03C3E5BB57E}"/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1888</Words>
  <Application>Microsoft Office PowerPoint</Application>
  <PresentationFormat>Widescreen</PresentationFormat>
  <Paragraphs>167</Paragraphs>
  <Slides>29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Times New Roman</vt:lpstr>
      <vt:lpstr>Wingdings</vt:lpstr>
      <vt:lpstr>Retrospect</vt:lpstr>
      <vt:lpstr>Tình huống AUB</vt:lpstr>
      <vt:lpstr>Tình huống 1</vt:lpstr>
      <vt:lpstr>Siêu âm phụ khoa ngả bụng</vt:lpstr>
      <vt:lpstr>PowerPoint Presentation</vt:lpstr>
      <vt:lpstr>PowerPoint Presentation</vt:lpstr>
      <vt:lpstr>PowerPoint Presentation</vt:lpstr>
      <vt:lpstr>Tình huống 2:</vt:lpstr>
      <vt:lpstr>Siêu âm bụng tổng quát T2/2020</vt:lpstr>
      <vt:lpstr>Khám lâm sàng</vt:lpstr>
      <vt:lpstr>Câu 1:Bạn nghĩ có cần tìm hiểu thêm về tiền căn hay bệnh sử của BN này không? Nếu có, nên hỏi điều gì?</vt:lpstr>
      <vt:lpstr>PowerPoint Presentation</vt:lpstr>
      <vt:lpstr>PowerPoint Presentation</vt:lpstr>
      <vt:lpstr>Dấu hiệu thăm khám</vt:lpstr>
      <vt:lpstr>Chẩn đoán:</vt:lpstr>
      <vt:lpstr>Xử trí:</vt:lpstr>
      <vt:lpstr>Bạn nghĩ gì kết quả này ?</vt:lpstr>
      <vt:lpstr>Tình huống 3:</vt:lpstr>
      <vt:lpstr>PowerPoint Presentation</vt:lpstr>
      <vt:lpstr>Siêu âm phụ khoa  (tại thời điểm ra huyết đợt 2)</vt:lpstr>
      <vt:lpstr>Câu hỏi thảo luận TH3 :</vt:lpstr>
      <vt:lpstr>Chuẩn đoán AUB theo FIGO</vt:lpstr>
      <vt:lpstr>Làm gì tiếp theo cho BN?</vt:lpstr>
      <vt:lpstr>PowerPoint Presentation</vt:lpstr>
      <vt:lpstr>Câu hỏi thảo luận:</vt:lpstr>
      <vt:lpstr>Xử trí có sai lầm không</vt:lpstr>
      <vt:lpstr>Dự kiến điều trị tiếp theo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Tình huống AUB</dc:title>
  <dc:creator>MyPC</dc:creator>
  <cp:lastModifiedBy>MyPC</cp:lastModifiedBy>
  <cp:revision>10</cp:revision>
  <dcterms:modified xsi:type="dcterms:W3CDTF">2020-04-26T09:52:45Z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0x0101009CBFE57CB1B11440BCD12107BCD10307</vt:lpwstr>
  </property>
</Properties>
</file>